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5" r:id="rId6"/>
    <p:sldId id="260" r:id="rId7"/>
    <p:sldId id="261" r:id="rId8"/>
    <p:sldId id="262" r:id="rId9"/>
    <p:sldId id="263" r:id="rId10"/>
    <p:sldId id="264"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956"/>
    <p:restoredTop sz="96296"/>
  </p:normalViewPr>
  <p:slideViewPr>
    <p:cSldViewPr snapToGrid="0" snapToObjects="1">
      <p:cViewPr varScale="1">
        <p:scale>
          <a:sx n="62" d="100"/>
          <a:sy n="62" d="100"/>
        </p:scale>
        <p:origin x="216" y="1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tiff>
</file>

<file path=ppt/media/image11.tiff>
</file>

<file path=ppt/media/image12.png>
</file>

<file path=ppt/media/image13.tiff>
</file>

<file path=ppt/media/image14.tiff>
</file>

<file path=ppt/media/image15.png>
</file>

<file path=ppt/media/image16.tiff>
</file>

<file path=ppt/media/image17.png>
</file>

<file path=ppt/media/image18.svg>
</file>

<file path=ppt/media/image2.png>
</file>

<file path=ppt/media/image3.svg>
</file>

<file path=ppt/media/image4.png>
</file>

<file path=ppt/media/image5.png>
</file>

<file path=ppt/media/image6.jpe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2/4/20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741295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17886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2/4/20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79951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2/4/20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40126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2/4/20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9941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00045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2/4/20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890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2/4/20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0476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25704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2/4/20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97384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2/4/20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9396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ED291B17-9318-49DB-B28B-6E5994AE9581}" type="datetime1">
              <a:rPr lang="en-US" smtClean="0"/>
              <a:t>2/4/20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8639521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lnSpc>
          <a:spcPct val="90000"/>
        </a:lnSpc>
        <a:spcBef>
          <a:spcPct val="0"/>
        </a:spcBef>
        <a:buNone/>
        <a:defRPr sz="27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abhiandroid.com/ui/x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bhiandroid.com/ui/listview/" TargetMode="External"/><Relationship Id="rId2" Type="http://schemas.openxmlformats.org/officeDocument/2006/relationships/hyperlink" Target="https://abhiandroid.com/ui/textview/" TargetMode="External"/><Relationship Id="rId1" Type="http://schemas.openxmlformats.org/officeDocument/2006/relationships/slideLayout" Target="../slideLayouts/slideLayout2.xml"/><Relationship Id="rId4" Type="http://schemas.openxmlformats.org/officeDocument/2006/relationships/hyperlink" Target="https://abhiandroid.com/ui/gridview/"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abhiandroid.com/ui/xml/" TargetMode="External"/><Relationship Id="rId2" Type="http://schemas.openxmlformats.org/officeDocument/2006/relationships/hyperlink" Target="https://abhiandroid.com/ui/fragment/" TargetMode="External"/><Relationship Id="rId1" Type="http://schemas.openxmlformats.org/officeDocument/2006/relationships/slideLayout" Target="../slideLayouts/slideLayout2.xml"/><Relationship Id="rId4" Type="http://schemas.openxmlformats.org/officeDocument/2006/relationships/hyperlink" Target="https://abhiandroid.com/ui/textview/"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6.tiff"/><Relationship Id="rId3" Type="http://schemas.openxmlformats.org/officeDocument/2006/relationships/hyperlink" Target="https://abhiandroid.com/ui/adapter/" TargetMode="External"/><Relationship Id="rId7" Type="http://schemas.openxmlformats.org/officeDocument/2006/relationships/hyperlink" Target="https://abhiandroid.com/ui/gridview" TargetMode="External"/><Relationship Id="rId2" Type="http://schemas.openxmlformats.org/officeDocument/2006/relationships/hyperlink" Target="https://abhiandroid.com/ui/xml/" TargetMode="External"/><Relationship Id="rId1" Type="http://schemas.openxmlformats.org/officeDocument/2006/relationships/slideLayout" Target="../slideLayouts/slideLayout2.xml"/><Relationship Id="rId6" Type="http://schemas.openxmlformats.org/officeDocument/2006/relationships/hyperlink" Target="https://abhiandroid.com/ui/listview" TargetMode="External"/><Relationship Id="rId5" Type="http://schemas.openxmlformats.org/officeDocument/2006/relationships/hyperlink" Target="https://abhiandroid.com/java/arrays" TargetMode="External"/><Relationship Id="rId4" Type="http://schemas.openxmlformats.org/officeDocument/2006/relationships/hyperlink" Target="https://abhiandroid.com/ui/arrayadapter-tutorial-example.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hyperlink" Target="https://abhiandroid.com/ui/spinner/"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abhiandroid.com/ui/gridview/" TargetMode="External"/><Relationship Id="rId5" Type="http://schemas.openxmlformats.org/officeDocument/2006/relationships/hyperlink" Target="https://abhiandroid.com/ui/listview/" TargetMode="External"/><Relationship Id="rId4" Type="http://schemas.openxmlformats.org/officeDocument/2006/relationships/hyperlink" Target="https://abhiandroid.com/ui/adapter/"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abhiandroid.com/ui/include-merge-tag/" TargetMode="External"/><Relationship Id="rId7" Type="http://schemas.openxmlformats.org/officeDocument/2006/relationships/hyperlink" Target="https://abhiandroid.com/ui/listview/" TargetMode="External"/><Relationship Id="rId2" Type="http://schemas.openxmlformats.org/officeDocument/2006/relationships/hyperlink" Target="https://abhiandroid.com/ui/fragment/" TargetMode="External"/><Relationship Id="rId1" Type="http://schemas.openxmlformats.org/officeDocument/2006/relationships/slideLayout" Target="../slideLayouts/slideLayout2.xml"/><Relationship Id="rId6" Type="http://schemas.openxmlformats.org/officeDocument/2006/relationships/hyperlink" Target="https://abhiandroid.com/ui/imageview/" TargetMode="External"/><Relationship Id="rId5" Type="http://schemas.openxmlformats.org/officeDocument/2006/relationships/hyperlink" Target="https://abhiandroid.com/ui/textview/" TargetMode="External"/><Relationship Id="rId4" Type="http://schemas.openxmlformats.org/officeDocument/2006/relationships/hyperlink" Target="https://abhiandroid.com/ui/xm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11" name="Rectangle 10">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D70D397-FAF8-6040-84E4-0740814BF478}"/>
              </a:ext>
            </a:extLst>
          </p:cNvPr>
          <p:cNvSpPr>
            <a:spLocks noGrp="1"/>
          </p:cNvSpPr>
          <p:nvPr>
            <p:ph type="ctrTitle"/>
          </p:nvPr>
        </p:nvSpPr>
        <p:spPr>
          <a:xfrm>
            <a:off x="638620" y="863695"/>
            <a:ext cx="3511233" cy="4528112"/>
          </a:xfrm>
        </p:spPr>
        <p:txBody>
          <a:bodyPr anchor="ctr">
            <a:normAutofit/>
          </a:bodyPr>
          <a:lstStyle/>
          <a:p>
            <a:r>
              <a:rPr lang="en-US" sz="4800" b="1" i="1" dirty="0">
                <a:solidFill>
                  <a:schemeClr val="tx1"/>
                </a:solidFill>
              </a:rPr>
              <a:t>ADAPTERS IN ANDROID</a:t>
            </a:r>
          </a:p>
        </p:txBody>
      </p:sp>
      <p:sp>
        <p:nvSpPr>
          <p:cNvPr id="3" name="Subtitle 2">
            <a:extLst>
              <a:ext uri="{FF2B5EF4-FFF2-40B4-BE49-F238E27FC236}">
                <a16:creationId xmlns:a16="http://schemas.microsoft.com/office/drawing/2014/main" id="{A97B7111-AFDD-5740-A2F9-3EDD4534E5E3}"/>
              </a:ext>
            </a:extLst>
          </p:cNvPr>
          <p:cNvSpPr>
            <a:spLocks noGrp="1"/>
          </p:cNvSpPr>
          <p:nvPr>
            <p:ph type="subTitle" idx="1"/>
          </p:nvPr>
        </p:nvSpPr>
        <p:spPr>
          <a:xfrm>
            <a:off x="638622" y="5318234"/>
            <a:ext cx="3511231" cy="756745"/>
          </a:xfrm>
        </p:spPr>
        <p:txBody>
          <a:bodyPr anchor="t">
            <a:normAutofit fontScale="85000" lnSpcReduction="20000"/>
          </a:bodyPr>
          <a:lstStyle/>
          <a:p>
            <a:pPr algn="r"/>
            <a:r>
              <a:rPr lang="en-US" sz="2000" i="1" dirty="0"/>
              <a:t>By-</a:t>
            </a:r>
          </a:p>
          <a:p>
            <a:pPr algn="r"/>
            <a:r>
              <a:rPr lang="en-US" sz="2000" i="1" dirty="0"/>
              <a:t>Madhavi Nalluri</a:t>
            </a:r>
          </a:p>
        </p:txBody>
      </p:sp>
      <p:sp>
        <p:nvSpPr>
          <p:cNvPr id="13" name="Rectangle 12">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D8AAB0BD-71FF-4308-A773-1844FD0DF0E4}"/>
              </a:ext>
            </a:extLst>
          </p:cNvPr>
          <p:cNvPicPr>
            <a:picLocks noChangeAspect="1"/>
          </p:cNvPicPr>
          <p:nvPr/>
        </p:nvPicPr>
        <p:blipFill rotWithShape="1">
          <a:blip r:embed="rId2"/>
          <a:srcRect l="26635" r="-1" b="-1"/>
          <a:stretch/>
        </p:blipFill>
        <p:spPr>
          <a:xfrm>
            <a:off x="4654295" y="10"/>
            <a:ext cx="7537705" cy="6857990"/>
          </a:xfrm>
          <a:prstGeom prst="rect">
            <a:avLst/>
          </a:prstGeom>
        </p:spPr>
      </p:pic>
    </p:spTree>
    <p:extLst>
      <p:ext uri="{BB962C8B-B14F-4D97-AF65-F5344CB8AC3E}">
        <p14:creationId xmlns:p14="http://schemas.microsoft.com/office/powerpoint/2010/main" val="255410939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66AB97-2D5F-114F-9C38-51212E609FAD}"/>
              </a:ext>
            </a:extLst>
          </p:cNvPr>
          <p:cNvSpPr>
            <a:spLocks noGrp="1"/>
          </p:cNvSpPr>
          <p:nvPr>
            <p:ph type="title"/>
          </p:nvPr>
        </p:nvSpPr>
        <p:spPr>
          <a:xfrm>
            <a:off x="7343775" y="980660"/>
            <a:ext cx="4077079" cy="4878137"/>
          </a:xfrm>
        </p:spPr>
        <p:txBody>
          <a:bodyPr anchor="ctr">
            <a:normAutofit/>
          </a:bodyPr>
          <a:lstStyle/>
          <a:p>
            <a:r>
              <a:rPr lang="en-US" sz="4800" i="1" dirty="0"/>
              <a:t>Different </a:t>
            </a:r>
            <a:r>
              <a:rPr lang="en-US" sz="4800" i="1" dirty="0" err="1"/>
              <a:t>ADapters</a:t>
            </a:r>
            <a:endParaRPr lang="en-US" sz="4800" i="1" dirty="0"/>
          </a:p>
        </p:txBody>
      </p:sp>
      <p:sp>
        <p:nvSpPr>
          <p:cNvPr id="10" name="Rectangle 9">
            <a:extLst>
              <a:ext uri="{FF2B5EF4-FFF2-40B4-BE49-F238E27FC236}">
                <a16:creationId xmlns:a16="http://schemas.microsoft.com/office/drawing/2014/main" id="{1A75B5EE-3124-4314-90F7-8D9AFE941D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751211"/>
            <a:ext cx="539496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00129C37-C465-4475-927F-B861932A3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4733" y="752989"/>
            <a:ext cx="4828032"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9793A45F-5F7F-5441-B906-8C93F66CC2E0}"/>
              </a:ext>
            </a:extLst>
          </p:cNvPr>
          <p:cNvSpPr>
            <a:spLocks noGrp="1"/>
          </p:cNvSpPr>
          <p:nvPr>
            <p:ph idx="1"/>
          </p:nvPr>
        </p:nvSpPr>
        <p:spPr>
          <a:xfrm>
            <a:off x="778166" y="1046922"/>
            <a:ext cx="5069756" cy="4811877"/>
          </a:xfrm>
        </p:spPr>
        <p:txBody>
          <a:bodyPr>
            <a:normAutofit/>
          </a:bodyPr>
          <a:lstStyle/>
          <a:p>
            <a:pPr algn="just"/>
            <a:r>
              <a:rPr lang="en-US" dirty="0"/>
              <a:t>There are the some commonly used Adapter in Android used to fill the data in the UI components.</a:t>
            </a:r>
          </a:p>
          <a:p>
            <a:pPr lvl="1" algn="just"/>
            <a:r>
              <a:rPr lang="en-US" b="1" dirty="0" err="1"/>
              <a:t>BaseAdapter</a:t>
            </a:r>
            <a:r>
              <a:rPr lang="en-US" b="1" dirty="0"/>
              <a:t> – </a:t>
            </a:r>
            <a:r>
              <a:rPr lang="en-US" dirty="0"/>
              <a:t>It is parent adapter for all other adapters</a:t>
            </a:r>
          </a:p>
          <a:p>
            <a:pPr lvl="1" algn="just"/>
            <a:r>
              <a:rPr lang="en-US" b="1" dirty="0" err="1"/>
              <a:t>ArrayAdapter</a:t>
            </a:r>
            <a:r>
              <a:rPr lang="en-US" b="1" dirty="0"/>
              <a:t> – </a:t>
            </a:r>
            <a:r>
              <a:rPr lang="en-US" dirty="0"/>
              <a:t>It is used whenever we have a list of single items which is backed by an array</a:t>
            </a:r>
          </a:p>
          <a:p>
            <a:pPr lvl="1" algn="just"/>
            <a:r>
              <a:rPr lang="en-US" b="1" dirty="0"/>
              <a:t>Custom </a:t>
            </a:r>
            <a:r>
              <a:rPr lang="en-US" b="1" dirty="0" err="1"/>
              <a:t>ArrayAdapter</a:t>
            </a:r>
            <a:r>
              <a:rPr lang="en-US" b="1" dirty="0"/>
              <a:t> – </a:t>
            </a:r>
            <a:r>
              <a:rPr lang="en-US" dirty="0"/>
              <a:t>It is used whenever we need to display a custom list</a:t>
            </a:r>
          </a:p>
          <a:p>
            <a:pPr lvl="1" algn="just"/>
            <a:r>
              <a:rPr lang="en-US" b="1" dirty="0" err="1"/>
              <a:t>SimpleAdapter</a:t>
            </a:r>
            <a:r>
              <a:rPr lang="en-US" b="1" dirty="0"/>
              <a:t> – </a:t>
            </a:r>
            <a:r>
              <a:rPr lang="en-US" dirty="0"/>
              <a:t>It is an easy adapter to map static data to views defined in your </a:t>
            </a:r>
            <a:r>
              <a:rPr lang="en-US" dirty="0">
                <a:hlinkClick r:id="rId2" tooltip="XML in Android"/>
              </a:rPr>
              <a:t>XML</a:t>
            </a:r>
            <a:r>
              <a:rPr lang="en-US" dirty="0"/>
              <a:t> file</a:t>
            </a:r>
          </a:p>
          <a:p>
            <a:pPr lvl="1" algn="just"/>
            <a:r>
              <a:rPr lang="en-US" b="1" dirty="0"/>
              <a:t>Custom </a:t>
            </a:r>
            <a:r>
              <a:rPr lang="en-US" b="1" dirty="0" err="1"/>
              <a:t>SimpleAdapter</a:t>
            </a:r>
            <a:r>
              <a:rPr lang="en-US" b="1" dirty="0"/>
              <a:t> – </a:t>
            </a:r>
            <a:r>
              <a:rPr lang="en-US" dirty="0"/>
              <a:t>It is used whenever we need to display a customized list and needed to access the child items of the list or grid</a:t>
            </a:r>
          </a:p>
          <a:p>
            <a:pPr marL="0" indent="0">
              <a:buNone/>
            </a:pPr>
            <a:endParaRPr lang="en-US" dirty="0"/>
          </a:p>
        </p:txBody>
      </p:sp>
      <p:sp>
        <p:nvSpPr>
          <p:cNvPr id="14" name="Rectangle 13">
            <a:extLst>
              <a:ext uri="{FF2B5EF4-FFF2-40B4-BE49-F238E27FC236}">
                <a16:creationId xmlns:a16="http://schemas.microsoft.com/office/drawing/2014/main" id="{8F92C143-3594-4735-B621-397DDDA5F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5946475"/>
            <a:ext cx="539496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DC1A03D1-169B-4C87-8F26-45E0BAC2B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4733" y="5950032"/>
            <a:ext cx="4828032"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92952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C6C0077C-3866-9B4F-B194-9FE93E30588C}"/>
              </a:ext>
            </a:extLst>
          </p:cNvPr>
          <p:cNvPicPr>
            <a:picLocks noChangeAspect="1"/>
          </p:cNvPicPr>
          <p:nvPr/>
        </p:nvPicPr>
        <p:blipFill>
          <a:blip r:embed="rId2"/>
          <a:stretch>
            <a:fillRect/>
          </a:stretch>
        </p:blipFill>
        <p:spPr>
          <a:xfrm>
            <a:off x="720636" y="2091684"/>
            <a:ext cx="5476375" cy="2875096"/>
          </a:xfrm>
          <a:prstGeom prst="rect">
            <a:avLst/>
          </a:prstGeom>
        </p:spPr>
      </p:pic>
      <p:sp>
        <p:nvSpPr>
          <p:cNvPr id="13" name="Rectangle 12">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B7C188B-0927-A747-8DEA-95C31125A885}"/>
              </a:ext>
            </a:extLst>
          </p:cNvPr>
          <p:cNvSpPr>
            <a:spLocks noGrp="1"/>
          </p:cNvSpPr>
          <p:nvPr>
            <p:ph type="title"/>
          </p:nvPr>
        </p:nvSpPr>
        <p:spPr>
          <a:xfrm>
            <a:off x="6873606" y="938022"/>
            <a:ext cx="4597758" cy="1188720"/>
          </a:xfrm>
        </p:spPr>
        <p:txBody>
          <a:bodyPr>
            <a:normAutofit/>
          </a:bodyPr>
          <a:lstStyle/>
          <a:p>
            <a:r>
              <a:rPr lang="en-US" dirty="0">
                <a:solidFill>
                  <a:srgbClr val="FFFFFF"/>
                </a:solidFill>
              </a:rPr>
              <a:t>Interfaces</a:t>
            </a:r>
          </a:p>
        </p:txBody>
      </p:sp>
      <p:sp>
        <p:nvSpPr>
          <p:cNvPr id="3" name="Content Placeholder 2">
            <a:extLst>
              <a:ext uri="{FF2B5EF4-FFF2-40B4-BE49-F238E27FC236}">
                <a16:creationId xmlns:a16="http://schemas.microsoft.com/office/drawing/2014/main" id="{8EEBAB04-7B3E-7C4B-8E50-83D9C35A0851}"/>
              </a:ext>
            </a:extLst>
          </p:cNvPr>
          <p:cNvSpPr>
            <a:spLocks noGrp="1"/>
          </p:cNvSpPr>
          <p:nvPr>
            <p:ph idx="1"/>
          </p:nvPr>
        </p:nvSpPr>
        <p:spPr>
          <a:xfrm>
            <a:off x="6873606" y="2340864"/>
            <a:ext cx="4597758" cy="3793237"/>
          </a:xfrm>
        </p:spPr>
        <p:txBody>
          <a:bodyPr>
            <a:normAutofit lnSpcReduction="10000"/>
          </a:bodyPr>
          <a:lstStyle/>
          <a:p>
            <a:pPr algn="just">
              <a:lnSpc>
                <a:spcPct val="110000"/>
              </a:lnSpc>
            </a:pPr>
            <a:r>
              <a:rPr lang="en-US" sz="1400" dirty="0">
                <a:solidFill>
                  <a:srgbClr val="FFFFFF"/>
                </a:solidFill>
              </a:rPr>
              <a:t>The Adapter is actually an interface. </a:t>
            </a:r>
          </a:p>
          <a:p>
            <a:pPr algn="just">
              <a:lnSpc>
                <a:spcPct val="110000"/>
              </a:lnSpc>
            </a:pPr>
            <a:r>
              <a:rPr lang="en-US" sz="1400" dirty="0">
                <a:solidFill>
                  <a:srgbClr val="FFFFFF"/>
                </a:solidFill>
              </a:rPr>
              <a:t>All Adapters ultimately implement the Adapter interface.  However, the two sub-interfaces of Adapter are List Adapter and Spinner Adapter. </a:t>
            </a:r>
          </a:p>
          <a:p>
            <a:pPr algn="just">
              <a:lnSpc>
                <a:spcPct val="110000"/>
              </a:lnSpc>
            </a:pPr>
            <a:r>
              <a:rPr lang="en-US" sz="1400" dirty="0">
                <a:solidFill>
                  <a:srgbClr val="FFFFFF"/>
                </a:solidFill>
              </a:rPr>
              <a:t>These adapter interfaces define the adapter for List Views and Spinner Views– the two main types of AdapterView. </a:t>
            </a:r>
          </a:p>
          <a:p>
            <a:pPr algn="just">
              <a:lnSpc>
                <a:spcPct val="110000"/>
              </a:lnSpc>
            </a:pPr>
            <a:r>
              <a:rPr lang="en-US" sz="1400" dirty="0">
                <a:solidFill>
                  <a:srgbClr val="FFFFFF"/>
                </a:solidFill>
              </a:rPr>
              <a:t>So, in general, when you are using a List View (to include Grid Views) in your user interface, you are going to need an Adapter that implements (directly or indirectly) the List Adapter.  When you are using a Spinner, you are going to need an Adapter that implements (directly or indirectly) the Spinner Adapter. </a:t>
            </a:r>
          </a:p>
          <a:p>
            <a:pPr>
              <a:lnSpc>
                <a:spcPct val="110000"/>
              </a:lnSpc>
            </a:pPr>
            <a:endParaRPr lang="en-US" sz="1400" dirty="0">
              <a:solidFill>
                <a:srgbClr val="FFFFFF"/>
              </a:solidFill>
            </a:endParaRPr>
          </a:p>
        </p:txBody>
      </p:sp>
    </p:spTree>
    <p:extLst>
      <p:ext uri="{BB962C8B-B14F-4D97-AF65-F5344CB8AC3E}">
        <p14:creationId xmlns:p14="http://schemas.microsoft.com/office/powerpoint/2010/main" val="11170042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A1D617DB-B294-8441-BB8A-1F61D65D4924}"/>
              </a:ext>
            </a:extLst>
          </p:cNvPr>
          <p:cNvPicPr>
            <a:picLocks noChangeAspect="1"/>
          </p:cNvPicPr>
          <p:nvPr/>
        </p:nvPicPr>
        <p:blipFill>
          <a:blip r:embed="rId2"/>
          <a:stretch>
            <a:fillRect/>
          </a:stretch>
        </p:blipFill>
        <p:spPr>
          <a:xfrm>
            <a:off x="720636" y="1003255"/>
            <a:ext cx="5476375" cy="5051955"/>
          </a:xfrm>
          <a:prstGeom prst="rect">
            <a:avLst/>
          </a:prstGeom>
        </p:spPr>
      </p:pic>
      <p:sp>
        <p:nvSpPr>
          <p:cNvPr id="13" name="Rectangle 12">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C319322-78C6-A248-8512-184522C09F73}"/>
              </a:ext>
            </a:extLst>
          </p:cNvPr>
          <p:cNvSpPr>
            <a:spLocks noGrp="1"/>
          </p:cNvSpPr>
          <p:nvPr>
            <p:ph type="title"/>
          </p:nvPr>
        </p:nvSpPr>
        <p:spPr>
          <a:xfrm>
            <a:off x="6873606" y="938022"/>
            <a:ext cx="4597758" cy="1188720"/>
          </a:xfrm>
        </p:spPr>
        <p:txBody>
          <a:bodyPr>
            <a:normAutofit/>
          </a:bodyPr>
          <a:lstStyle/>
          <a:p>
            <a:r>
              <a:rPr lang="en-US" b="1" dirty="0">
                <a:solidFill>
                  <a:srgbClr val="FFFFFF"/>
                </a:solidFill>
              </a:rPr>
              <a:t>Base Adapter</a:t>
            </a:r>
          </a:p>
        </p:txBody>
      </p:sp>
      <p:sp>
        <p:nvSpPr>
          <p:cNvPr id="3" name="Content Placeholder 2">
            <a:extLst>
              <a:ext uri="{FF2B5EF4-FFF2-40B4-BE49-F238E27FC236}">
                <a16:creationId xmlns:a16="http://schemas.microsoft.com/office/drawing/2014/main" id="{761AC290-F95D-4C43-A914-3314FF0DCCD3}"/>
              </a:ext>
            </a:extLst>
          </p:cNvPr>
          <p:cNvSpPr>
            <a:spLocks noGrp="1"/>
          </p:cNvSpPr>
          <p:nvPr>
            <p:ph idx="1"/>
          </p:nvPr>
        </p:nvSpPr>
        <p:spPr>
          <a:xfrm>
            <a:off x="6873606" y="2340864"/>
            <a:ext cx="4597758" cy="3793237"/>
          </a:xfrm>
        </p:spPr>
        <p:txBody>
          <a:bodyPr>
            <a:normAutofit/>
          </a:bodyPr>
          <a:lstStyle/>
          <a:p>
            <a:pPr algn="just"/>
            <a:r>
              <a:rPr lang="en-US" dirty="0">
                <a:solidFill>
                  <a:srgbClr val="FFFFFF"/>
                </a:solidFill>
              </a:rPr>
              <a:t>The source of much confusion comes from the fact that the Base Adapter is the abstract class that implements the interfaces – all of them!  In implements List Adapter, Spinner Adapter and Adapter!  </a:t>
            </a:r>
          </a:p>
          <a:p>
            <a:pPr algn="just"/>
            <a:r>
              <a:rPr lang="en-US" dirty="0">
                <a:solidFill>
                  <a:srgbClr val="FFFFFF"/>
                </a:solidFill>
              </a:rPr>
              <a:t>Base Adapter is provided as a convenience to Android developers.  Rather than creating a class the implements Adapter, Spinner Adapter or List Adapter, just extend Base Adapter and implement the specialized methods for either a List View or Spinner. </a:t>
            </a:r>
          </a:p>
          <a:p>
            <a:endParaRPr lang="en-US" dirty="0">
              <a:solidFill>
                <a:srgbClr val="FFFFFF"/>
              </a:solidFill>
            </a:endParaRPr>
          </a:p>
        </p:txBody>
      </p:sp>
    </p:spTree>
    <p:extLst>
      <p:ext uri="{BB962C8B-B14F-4D97-AF65-F5344CB8AC3E}">
        <p14:creationId xmlns:p14="http://schemas.microsoft.com/office/powerpoint/2010/main" val="363406213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F747B-4687-B944-9154-5F713C1E151F}"/>
              </a:ext>
            </a:extLst>
          </p:cNvPr>
          <p:cNvSpPr>
            <a:spLocks noGrp="1"/>
          </p:cNvSpPr>
          <p:nvPr>
            <p:ph type="title"/>
          </p:nvPr>
        </p:nvSpPr>
        <p:spPr/>
        <p:txBody>
          <a:bodyPr/>
          <a:lstStyle/>
          <a:p>
            <a:r>
              <a:rPr lang="en-US" b="1" i="1" dirty="0"/>
              <a:t>Base Adapter</a:t>
            </a:r>
          </a:p>
        </p:txBody>
      </p:sp>
      <p:sp>
        <p:nvSpPr>
          <p:cNvPr id="3" name="Content Placeholder 2">
            <a:extLst>
              <a:ext uri="{FF2B5EF4-FFF2-40B4-BE49-F238E27FC236}">
                <a16:creationId xmlns:a16="http://schemas.microsoft.com/office/drawing/2014/main" id="{025076A5-2B0A-974B-8936-A1ADF6EC0C04}"/>
              </a:ext>
            </a:extLst>
          </p:cNvPr>
          <p:cNvSpPr>
            <a:spLocks noGrp="1"/>
          </p:cNvSpPr>
          <p:nvPr>
            <p:ph idx="1"/>
          </p:nvPr>
        </p:nvSpPr>
        <p:spPr/>
        <p:txBody>
          <a:bodyPr>
            <a:normAutofit lnSpcReduction="10000"/>
          </a:bodyPr>
          <a:lstStyle/>
          <a:p>
            <a:pPr algn="just" fontAlgn="base"/>
            <a:r>
              <a:rPr lang="en-US" dirty="0"/>
              <a:t>At a minimum, you will need to implement four methods.  These four methods are called by Android to build your AdapterView and to return the correct information when one of the items in the AdapterView is selected.</a:t>
            </a:r>
          </a:p>
          <a:p>
            <a:pPr lvl="1" algn="just" fontAlgn="base"/>
            <a:r>
              <a:rPr lang="en-US" sz="1600" b="1" dirty="0" err="1"/>
              <a:t>getCount</a:t>
            </a:r>
            <a:r>
              <a:rPr lang="en-US" sz="1600" b="1" dirty="0"/>
              <a:t>( ):  </a:t>
            </a:r>
            <a:r>
              <a:rPr lang="en-US" sz="1600" dirty="0"/>
              <a:t>indicates to Android how many items (or rows) are in the data set that will be presented in the AdapterView.</a:t>
            </a:r>
          </a:p>
          <a:p>
            <a:pPr lvl="1" algn="just" fontAlgn="base"/>
            <a:r>
              <a:rPr lang="en-US" sz="1600" b="1" dirty="0" err="1"/>
              <a:t>getItem</a:t>
            </a:r>
            <a:r>
              <a:rPr lang="en-US" sz="1600" b="1" dirty="0"/>
              <a:t>(int pos):  </a:t>
            </a:r>
            <a:r>
              <a:rPr lang="en-US" sz="1600" dirty="0"/>
              <a:t>get the data item associated with the item (or row) from the AdapterView passed as a parameter to the method.  This method will be used by Android to fetch the appropriate data to build the item/row in the AdapterView.</a:t>
            </a:r>
          </a:p>
          <a:p>
            <a:pPr lvl="1" algn="just" fontAlgn="base"/>
            <a:r>
              <a:rPr lang="en-US" sz="1600" b="1" dirty="0" err="1"/>
              <a:t>getItemId</a:t>
            </a:r>
            <a:r>
              <a:rPr lang="en-US" sz="1600" b="1" dirty="0"/>
              <a:t>(int pos):  </a:t>
            </a:r>
            <a:r>
              <a:rPr lang="en-US" sz="1600" dirty="0"/>
              <a:t>This method returns the data set’s id for an item/row position of the AdapterView.  Typically, the data set id matches the AdapterView rows, so this method just returns the same value.</a:t>
            </a:r>
          </a:p>
          <a:p>
            <a:pPr lvl="1" algn="just" fontAlgn="base"/>
            <a:r>
              <a:rPr lang="en-US" sz="1600" b="1" dirty="0" err="1"/>
              <a:t>getView</a:t>
            </a:r>
            <a:r>
              <a:rPr lang="en-US" sz="1600" b="1" dirty="0"/>
              <a:t>(int position, View convertView, ViewGroup parent):  </a:t>
            </a:r>
            <a:r>
              <a:rPr lang="en-US" sz="1600" dirty="0"/>
              <a:t>This method creates the View (which may be a single View component like a TextView or a complex set of widgets in a layout) that displays the data for the specified (by position) item/row in the AdapterView.</a:t>
            </a:r>
          </a:p>
          <a:p>
            <a:endParaRPr lang="en-US" dirty="0"/>
          </a:p>
        </p:txBody>
      </p:sp>
    </p:spTree>
    <p:extLst>
      <p:ext uri="{BB962C8B-B14F-4D97-AF65-F5344CB8AC3E}">
        <p14:creationId xmlns:p14="http://schemas.microsoft.com/office/powerpoint/2010/main" val="37219336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7" name="Content Placeholder 6">
            <a:extLst>
              <a:ext uri="{FF2B5EF4-FFF2-40B4-BE49-F238E27FC236}">
                <a16:creationId xmlns:a16="http://schemas.microsoft.com/office/drawing/2014/main" id="{2F4531D5-E8C3-954C-B39C-B77BA8CAA032}"/>
              </a:ext>
            </a:extLst>
          </p:cNvPr>
          <p:cNvPicPr>
            <a:picLocks noChangeAspect="1"/>
          </p:cNvPicPr>
          <p:nvPr/>
        </p:nvPicPr>
        <p:blipFill>
          <a:blip r:embed="rId2"/>
          <a:stretch>
            <a:fillRect/>
          </a:stretch>
        </p:blipFill>
        <p:spPr>
          <a:xfrm>
            <a:off x="1063474" y="676114"/>
            <a:ext cx="4790698" cy="5789365"/>
          </a:xfrm>
          <a:prstGeom prst="rect">
            <a:avLst/>
          </a:prstGeom>
        </p:spPr>
      </p:pic>
      <p:sp>
        <p:nvSpPr>
          <p:cNvPr id="27" name="Rectangle 26">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732680D-DC7A-8743-AD55-54423790DDB0}"/>
              </a:ext>
            </a:extLst>
          </p:cNvPr>
          <p:cNvSpPr>
            <a:spLocks noGrp="1"/>
          </p:cNvSpPr>
          <p:nvPr>
            <p:ph type="title"/>
          </p:nvPr>
        </p:nvSpPr>
        <p:spPr>
          <a:xfrm>
            <a:off x="6873606" y="938022"/>
            <a:ext cx="4597758" cy="1188720"/>
          </a:xfrm>
        </p:spPr>
        <p:txBody>
          <a:bodyPr>
            <a:normAutofit/>
          </a:bodyPr>
          <a:lstStyle/>
          <a:p>
            <a:r>
              <a:rPr lang="en-US">
                <a:solidFill>
                  <a:srgbClr val="FFFFFF"/>
                </a:solidFill>
              </a:rPr>
              <a:t>Base Adapter</a:t>
            </a:r>
          </a:p>
        </p:txBody>
      </p:sp>
      <p:sp>
        <p:nvSpPr>
          <p:cNvPr id="11" name="Content Placeholder 10">
            <a:extLst>
              <a:ext uri="{FF2B5EF4-FFF2-40B4-BE49-F238E27FC236}">
                <a16:creationId xmlns:a16="http://schemas.microsoft.com/office/drawing/2014/main" id="{BD6CE12A-B294-45B3-A9A2-CE87B254DE8B}"/>
              </a:ext>
            </a:extLst>
          </p:cNvPr>
          <p:cNvSpPr>
            <a:spLocks noGrp="1"/>
          </p:cNvSpPr>
          <p:nvPr>
            <p:ph idx="1"/>
          </p:nvPr>
        </p:nvSpPr>
        <p:spPr>
          <a:xfrm>
            <a:off x="6873606" y="2340864"/>
            <a:ext cx="4597758" cy="3793237"/>
          </a:xfrm>
        </p:spPr>
        <p:txBody>
          <a:bodyPr>
            <a:normAutofit/>
          </a:bodyPr>
          <a:lstStyle/>
          <a:p>
            <a:pPr algn="just"/>
            <a:r>
              <a:rPr lang="en-US" dirty="0">
                <a:solidFill>
                  <a:srgbClr val="FFFFFF"/>
                </a:solidFill>
              </a:rPr>
              <a:t>In the example code above, the </a:t>
            </a:r>
            <a:r>
              <a:rPr lang="en-US" dirty="0" err="1">
                <a:solidFill>
                  <a:srgbClr val="FFFFFF"/>
                </a:solidFill>
              </a:rPr>
              <a:t>getView</a:t>
            </a:r>
            <a:r>
              <a:rPr lang="en-US" dirty="0">
                <a:solidFill>
                  <a:srgbClr val="FFFFFF"/>
                </a:solidFill>
              </a:rPr>
              <a:t>( ) method programmatically builds the view that represents each course in the </a:t>
            </a:r>
            <a:r>
              <a:rPr lang="en-US" dirty="0" err="1">
                <a:solidFill>
                  <a:srgbClr val="FFFFFF"/>
                </a:solidFill>
              </a:rPr>
              <a:t>ListView</a:t>
            </a:r>
            <a:r>
              <a:rPr lang="en-US" dirty="0">
                <a:solidFill>
                  <a:srgbClr val="FFFFFF"/>
                </a:solidFill>
              </a:rPr>
              <a:t> display. However, you could use an XML layout file to help construct the View.</a:t>
            </a:r>
          </a:p>
          <a:p>
            <a:endParaRPr lang="en-US" dirty="0">
              <a:solidFill>
                <a:srgbClr val="FFFFFF"/>
              </a:solidFill>
            </a:endParaRPr>
          </a:p>
        </p:txBody>
      </p:sp>
    </p:spTree>
    <p:extLst>
      <p:ext uri="{BB962C8B-B14F-4D97-AF65-F5344CB8AC3E}">
        <p14:creationId xmlns:p14="http://schemas.microsoft.com/office/powerpoint/2010/main" val="3947431774"/>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19080B67-B754-42DD-A48D-9F9825B8B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1">
            <a:extLst>
              <a:ext uri="{FF2B5EF4-FFF2-40B4-BE49-F238E27FC236}">
                <a16:creationId xmlns:a16="http://schemas.microsoft.com/office/drawing/2014/main" id="{3ED1230F-A795-4397-9AB6-7FDC98B72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13">
            <a:extLst>
              <a:ext uri="{FF2B5EF4-FFF2-40B4-BE49-F238E27FC236}">
                <a16:creationId xmlns:a16="http://schemas.microsoft.com/office/drawing/2014/main" id="{41182216-581B-4394-806B-79D6D4061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15">
            <a:extLst>
              <a:ext uri="{FF2B5EF4-FFF2-40B4-BE49-F238E27FC236}">
                <a16:creationId xmlns:a16="http://schemas.microsoft.com/office/drawing/2014/main" id="{1678ABD2-2F95-4A50-936B-1A18BD7ED4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9C27EDFD-C02F-4070-BDA1-2A0746244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38174"/>
            <a:ext cx="3705323" cy="576262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434A405-A920-EE4F-AF31-59D31FDB641E}"/>
              </a:ext>
            </a:extLst>
          </p:cNvPr>
          <p:cNvSpPr>
            <a:spLocks noGrp="1"/>
          </p:cNvSpPr>
          <p:nvPr>
            <p:ph type="title"/>
          </p:nvPr>
        </p:nvSpPr>
        <p:spPr>
          <a:xfrm>
            <a:off x="803189" y="1209184"/>
            <a:ext cx="3089189" cy="4734416"/>
          </a:xfrm>
        </p:spPr>
        <p:txBody>
          <a:bodyPr anchor="ctr">
            <a:normAutofit/>
          </a:bodyPr>
          <a:lstStyle/>
          <a:p>
            <a:r>
              <a:rPr lang="en-US" i="1" dirty="0">
                <a:solidFill>
                  <a:srgbClr val="FFFFFF"/>
                </a:solidFill>
              </a:rPr>
              <a:t>Base Adapter can be assigned to list View</a:t>
            </a:r>
          </a:p>
        </p:txBody>
      </p:sp>
      <p:sp>
        <p:nvSpPr>
          <p:cNvPr id="20" name="Rectangle 19">
            <a:extLst>
              <a:ext uri="{FF2B5EF4-FFF2-40B4-BE49-F238E27FC236}">
                <a16:creationId xmlns:a16="http://schemas.microsoft.com/office/drawing/2014/main" id="{04C78D19-92E9-4BAF-986C-B007349BE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1923" y="654222"/>
            <a:ext cx="3702878" cy="2437844"/>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69811BD-6032-0646-A2CB-DB5A8D51E6B8}"/>
              </a:ext>
            </a:extLst>
          </p:cNvPr>
          <p:cNvPicPr>
            <a:picLocks noChangeAspect="1"/>
          </p:cNvPicPr>
          <p:nvPr/>
        </p:nvPicPr>
        <p:blipFill>
          <a:blip r:embed="rId2"/>
          <a:stretch>
            <a:fillRect/>
          </a:stretch>
        </p:blipFill>
        <p:spPr>
          <a:xfrm>
            <a:off x="4382798" y="908783"/>
            <a:ext cx="3397924" cy="1911332"/>
          </a:xfrm>
          <a:prstGeom prst="rect">
            <a:avLst/>
          </a:prstGeom>
        </p:spPr>
      </p:pic>
      <p:pic>
        <p:nvPicPr>
          <p:cNvPr id="5" name="Picture 4">
            <a:extLst>
              <a:ext uri="{FF2B5EF4-FFF2-40B4-BE49-F238E27FC236}">
                <a16:creationId xmlns:a16="http://schemas.microsoft.com/office/drawing/2014/main" id="{786DAFC4-3CAC-484F-95BE-2D88C9761472}"/>
              </a:ext>
            </a:extLst>
          </p:cNvPr>
          <p:cNvPicPr>
            <a:picLocks noChangeAspect="1"/>
          </p:cNvPicPr>
          <p:nvPr/>
        </p:nvPicPr>
        <p:blipFill>
          <a:blip r:embed="rId3"/>
          <a:stretch>
            <a:fillRect/>
          </a:stretch>
        </p:blipFill>
        <p:spPr>
          <a:xfrm>
            <a:off x="8188827" y="1452339"/>
            <a:ext cx="3400442" cy="841609"/>
          </a:xfrm>
          <a:prstGeom prst="rect">
            <a:avLst/>
          </a:prstGeom>
        </p:spPr>
      </p:pic>
      <p:sp>
        <p:nvSpPr>
          <p:cNvPr id="22" name="Rectangle 21">
            <a:extLst>
              <a:ext uri="{FF2B5EF4-FFF2-40B4-BE49-F238E27FC236}">
                <a16:creationId xmlns:a16="http://schemas.microsoft.com/office/drawing/2014/main" id="{DEEF1D81-170C-4CAD-9246-D18D8D4501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6239" y="654222"/>
            <a:ext cx="3702878" cy="2437844"/>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9E0A626-6B46-3B4B-A108-B47882DFF798}"/>
              </a:ext>
            </a:extLst>
          </p:cNvPr>
          <p:cNvSpPr>
            <a:spLocks noGrp="1"/>
          </p:cNvSpPr>
          <p:nvPr>
            <p:ph idx="1"/>
          </p:nvPr>
        </p:nvSpPr>
        <p:spPr>
          <a:xfrm>
            <a:off x="4561870" y="3425295"/>
            <a:ext cx="6864154" cy="2800477"/>
          </a:xfrm>
        </p:spPr>
        <p:txBody>
          <a:bodyPr>
            <a:normAutofit/>
          </a:bodyPr>
          <a:lstStyle/>
          <a:p>
            <a:r>
              <a:rPr lang="en-US" dirty="0"/>
              <a:t>Also, note that the adapter (</a:t>
            </a:r>
            <a:r>
              <a:rPr lang="en-US" dirty="0" err="1"/>
              <a:t>CourseAdapter</a:t>
            </a:r>
            <a:r>
              <a:rPr lang="en-US" dirty="0"/>
              <a:t> above) is not directly tied to the type of AdapterView. This adapter could be assigned to a </a:t>
            </a:r>
            <a:r>
              <a:rPr lang="en-US" dirty="0" err="1"/>
              <a:t>ListView</a:t>
            </a:r>
            <a:r>
              <a:rPr lang="en-US" dirty="0"/>
              <a:t>…</a:t>
            </a:r>
          </a:p>
          <a:p>
            <a:endParaRPr lang="en-US" dirty="0"/>
          </a:p>
        </p:txBody>
      </p:sp>
    </p:spTree>
    <p:extLst>
      <p:ext uri="{BB962C8B-B14F-4D97-AF65-F5344CB8AC3E}">
        <p14:creationId xmlns:p14="http://schemas.microsoft.com/office/powerpoint/2010/main" val="1063323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771AD-8D8B-5B4E-AAF5-DB09D6B9385D}"/>
              </a:ext>
            </a:extLst>
          </p:cNvPr>
          <p:cNvSpPr>
            <a:spLocks noGrp="1"/>
          </p:cNvSpPr>
          <p:nvPr>
            <p:ph type="title"/>
          </p:nvPr>
        </p:nvSpPr>
        <p:spPr/>
        <p:txBody>
          <a:bodyPr/>
          <a:lstStyle/>
          <a:p>
            <a:r>
              <a:rPr lang="en-US" dirty="0"/>
              <a:t>Array Adapter</a:t>
            </a:r>
          </a:p>
        </p:txBody>
      </p:sp>
      <p:sp>
        <p:nvSpPr>
          <p:cNvPr id="3" name="Content Placeholder 2">
            <a:extLst>
              <a:ext uri="{FF2B5EF4-FFF2-40B4-BE49-F238E27FC236}">
                <a16:creationId xmlns:a16="http://schemas.microsoft.com/office/drawing/2014/main" id="{CF04CB27-005B-5449-B953-7D5C39B7B0E2}"/>
              </a:ext>
            </a:extLst>
          </p:cNvPr>
          <p:cNvSpPr>
            <a:spLocks noGrp="1"/>
          </p:cNvSpPr>
          <p:nvPr>
            <p:ph idx="1"/>
          </p:nvPr>
        </p:nvSpPr>
        <p:spPr/>
        <p:txBody>
          <a:bodyPr/>
          <a:lstStyle/>
          <a:p>
            <a:pPr algn="just"/>
            <a:r>
              <a:rPr lang="en-US" dirty="0"/>
              <a:t>Whenever you have a list of single type of items which is backed by an array, you can use </a:t>
            </a:r>
            <a:r>
              <a:rPr lang="en-US" dirty="0" err="1"/>
              <a:t>ArrayAdapter</a:t>
            </a:r>
            <a:r>
              <a:rPr lang="en-US" dirty="0"/>
              <a:t>. For instance, list of phone contacts, countries or names.</a:t>
            </a:r>
          </a:p>
          <a:p>
            <a:pPr algn="just"/>
            <a:r>
              <a:rPr lang="en-US" dirty="0"/>
              <a:t>By default, </a:t>
            </a:r>
            <a:r>
              <a:rPr lang="en-US" dirty="0" err="1"/>
              <a:t>ArrayAdapter</a:t>
            </a:r>
            <a:r>
              <a:rPr lang="en-US" dirty="0"/>
              <a:t> expects a Layout with a single </a:t>
            </a:r>
            <a:r>
              <a:rPr lang="en-US" dirty="0">
                <a:hlinkClick r:id="rId2" tooltip="TextView"/>
              </a:rPr>
              <a:t>TextView</a:t>
            </a:r>
            <a:r>
              <a:rPr lang="en-US" dirty="0"/>
              <a:t>, If you want to use more complex views means more customization in grid items or list items, please avoid </a:t>
            </a:r>
            <a:r>
              <a:rPr lang="en-US" dirty="0" err="1"/>
              <a:t>ArrayAdapter</a:t>
            </a:r>
            <a:r>
              <a:rPr lang="en-US" dirty="0"/>
              <a:t> and use custom adapters.</a:t>
            </a:r>
          </a:p>
          <a:p>
            <a:pPr algn="just"/>
            <a:r>
              <a:rPr lang="en-US" dirty="0"/>
              <a:t>Note: </a:t>
            </a:r>
            <a:r>
              <a:rPr lang="en-US" dirty="0" err="1"/>
              <a:t>ArrayAdapter</a:t>
            </a:r>
            <a:r>
              <a:rPr lang="en-US" dirty="0"/>
              <a:t> is an implementation of </a:t>
            </a:r>
            <a:r>
              <a:rPr lang="en-US" dirty="0" err="1"/>
              <a:t>BaseAdapter</a:t>
            </a:r>
            <a:r>
              <a:rPr lang="en-US" dirty="0"/>
              <a:t> so if we need to create a custom </a:t>
            </a:r>
            <a:r>
              <a:rPr lang="en-US" dirty="0">
                <a:hlinkClick r:id="rId3" tooltip="List View Tutorial"/>
              </a:rPr>
              <a:t>list view</a:t>
            </a:r>
            <a:r>
              <a:rPr lang="en-US" dirty="0"/>
              <a:t> or  a </a:t>
            </a:r>
            <a:r>
              <a:rPr lang="en-US" dirty="0">
                <a:hlinkClick r:id="rId4" tooltip="Grid View Tutorial"/>
              </a:rPr>
              <a:t>grid view</a:t>
            </a:r>
            <a:r>
              <a:rPr lang="en-US" dirty="0"/>
              <a:t>  then we have to create our own custom adapter and extend </a:t>
            </a:r>
            <a:r>
              <a:rPr lang="en-US" dirty="0" err="1"/>
              <a:t>ArrayAdapter</a:t>
            </a:r>
            <a:r>
              <a:rPr lang="en-US" dirty="0"/>
              <a:t> in that custom class. By doing this we can override  all the function’s of </a:t>
            </a:r>
            <a:r>
              <a:rPr lang="en-US" dirty="0" err="1"/>
              <a:t>BaseAdapter</a:t>
            </a:r>
            <a:r>
              <a:rPr lang="en-US" dirty="0"/>
              <a:t> in our custom adapter.</a:t>
            </a:r>
          </a:p>
          <a:p>
            <a:endParaRPr lang="en-US" dirty="0"/>
          </a:p>
        </p:txBody>
      </p:sp>
    </p:spTree>
    <p:extLst>
      <p:ext uri="{BB962C8B-B14F-4D97-AF65-F5344CB8AC3E}">
        <p14:creationId xmlns:p14="http://schemas.microsoft.com/office/powerpoint/2010/main" val="41723766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79B57-E694-4B42-93EB-4B4B66DC8975}"/>
              </a:ext>
            </a:extLst>
          </p:cNvPr>
          <p:cNvSpPr>
            <a:spLocks noGrp="1"/>
          </p:cNvSpPr>
          <p:nvPr>
            <p:ph type="title"/>
          </p:nvPr>
        </p:nvSpPr>
        <p:spPr/>
        <p:txBody>
          <a:bodyPr/>
          <a:lstStyle/>
          <a:p>
            <a:r>
              <a:rPr lang="en-US" dirty="0"/>
              <a:t>Code for Array Adapter</a:t>
            </a:r>
          </a:p>
        </p:txBody>
      </p:sp>
      <p:sp>
        <p:nvSpPr>
          <p:cNvPr id="3" name="Content Placeholder 2">
            <a:extLst>
              <a:ext uri="{FF2B5EF4-FFF2-40B4-BE49-F238E27FC236}">
                <a16:creationId xmlns:a16="http://schemas.microsoft.com/office/drawing/2014/main" id="{EBFFC354-6DAE-2A4F-A19D-ABE0F5BB8607}"/>
              </a:ext>
            </a:extLst>
          </p:cNvPr>
          <p:cNvSpPr>
            <a:spLocks noGrp="1"/>
          </p:cNvSpPr>
          <p:nvPr>
            <p:ph idx="1"/>
          </p:nvPr>
        </p:nvSpPr>
        <p:spPr/>
        <p:txBody>
          <a:bodyPr>
            <a:normAutofit/>
          </a:bodyPr>
          <a:lstStyle/>
          <a:p>
            <a:pPr marL="0" indent="0">
              <a:buNone/>
            </a:pPr>
            <a:r>
              <a:rPr lang="en-US" b="1" dirty="0"/>
              <a:t>                              </a:t>
            </a:r>
            <a:r>
              <a:rPr lang="en-US" b="1" dirty="0" err="1">
                <a:highlight>
                  <a:srgbClr val="FFFF00"/>
                </a:highlight>
              </a:rPr>
              <a:t>ArrayAdapter</a:t>
            </a:r>
            <a:r>
              <a:rPr lang="en-US" b="1" dirty="0">
                <a:highlight>
                  <a:srgbClr val="FFFF00"/>
                </a:highlight>
              </a:rPr>
              <a:t>(Context context, int resource, int </a:t>
            </a:r>
            <a:r>
              <a:rPr lang="en-US" b="1" dirty="0" err="1">
                <a:highlight>
                  <a:srgbClr val="FFFF00"/>
                </a:highlight>
              </a:rPr>
              <a:t>textViewResourceId</a:t>
            </a:r>
            <a:r>
              <a:rPr lang="en-US" b="1" dirty="0">
                <a:highlight>
                  <a:srgbClr val="FFFF00"/>
                </a:highlight>
              </a:rPr>
              <a:t>, T[] objects)</a:t>
            </a:r>
          </a:p>
          <a:p>
            <a:r>
              <a:rPr lang="en-US" b="1" dirty="0"/>
              <a:t>Parameters used in Array Adapter:</a:t>
            </a:r>
          </a:p>
          <a:p>
            <a:pPr lvl="1" algn="just"/>
            <a:r>
              <a:rPr lang="en-US" b="1" dirty="0">
                <a:solidFill>
                  <a:schemeClr val="tx1"/>
                </a:solidFill>
                <a:highlight>
                  <a:srgbClr val="FFFF00"/>
                </a:highlight>
              </a:rPr>
              <a:t>Context: </a:t>
            </a:r>
            <a:r>
              <a:rPr lang="en-US" dirty="0">
                <a:solidFill>
                  <a:schemeClr val="tx1"/>
                </a:solidFill>
              </a:rPr>
              <a:t>The first parameter is used to pass the context means the reference of current class.  We can also use </a:t>
            </a:r>
            <a:r>
              <a:rPr lang="en-US" dirty="0" err="1">
                <a:solidFill>
                  <a:schemeClr val="tx1"/>
                </a:solidFill>
              </a:rPr>
              <a:t>getApplicationContext</a:t>
            </a:r>
            <a:r>
              <a:rPr lang="en-US" dirty="0">
                <a:solidFill>
                  <a:schemeClr val="tx1"/>
                </a:solidFill>
              </a:rPr>
              <a:t>(), </a:t>
            </a:r>
            <a:r>
              <a:rPr lang="en-US" dirty="0" err="1">
                <a:solidFill>
                  <a:schemeClr val="tx1"/>
                </a:solidFill>
              </a:rPr>
              <a:t>getActivity</a:t>
            </a:r>
            <a:r>
              <a:rPr lang="en-US" dirty="0">
                <a:solidFill>
                  <a:schemeClr val="tx1"/>
                </a:solidFill>
              </a:rPr>
              <a:t>() in the place of this keyword. </a:t>
            </a:r>
            <a:r>
              <a:rPr lang="en-US" dirty="0" err="1">
                <a:solidFill>
                  <a:schemeClr val="tx1"/>
                </a:solidFill>
              </a:rPr>
              <a:t>getApplicationContext</a:t>
            </a:r>
            <a:r>
              <a:rPr lang="en-US" dirty="0">
                <a:solidFill>
                  <a:schemeClr val="tx1"/>
                </a:solidFill>
              </a:rPr>
              <a:t>() is used in an Activity and </a:t>
            </a:r>
            <a:r>
              <a:rPr lang="en-US" dirty="0" err="1">
                <a:solidFill>
                  <a:schemeClr val="tx1"/>
                </a:solidFill>
              </a:rPr>
              <a:t>getActivity</a:t>
            </a:r>
            <a:r>
              <a:rPr lang="en-US" dirty="0">
                <a:solidFill>
                  <a:schemeClr val="tx1"/>
                </a:solidFill>
              </a:rPr>
              <a:t>() is used in  a </a:t>
            </a:r>
            <a:r>
              <a:rPr lang="en-US" dirty="0">
                <a:solidFill>
                  <a:schemeClr val="tx1"/>
                </a:solidFill>
                <a:hlinkClick r:id="rId2" tooltip="Fragment Tutorial">
                  <a:extLst>
                    <a:ext uri="{A12FA001-AC4F-418D-AE19-62706E023703}">
                      <ahyp:hlinkClr xmlns:ahyp="http://schemas.microsoft.com/office/drawing/2018/hyperlinkcolor" val="tx"/>
                    </a:ext>
                  </a:extLst>
                </a:hlinkClick>
              </a:rPr>
              <a:t>Fragment</a:t>
            </a:r>
            <a:r>
              <a:rPr lang="en-US" dirty="0">
                <a:solidFill>
                  <a:schemeClr val="tx1"/>
                </a:solidFill>
              </a:rPr>
              <a:t>.</a:t>
            </a:r>
          </a:p>
          <a:p>
            <a:pPr lvl="1" algn="just"/>
            <a:r>
              <a:rPr lang="en-US" b="1" dirty="0">
                <a:solidFill>
                  <a:schemeClr val="tx1"/>
                </a:solidFill>
                <a:highlight>
                  <a:srgbClr val="FFFF00"/>
                </a:highlight>
              </a:rPr>
              <a:t>Resource: </a:t>
            </a:r>
            <a:r>
              <a:rPr lang="en-US" dirty="0">
                <a:solidFill>
                  <a:schemeClr val="tx1"/>
                </a:solidFill>
              </a:rPr>
              <a:t>The second parameter is resource id used to set the layout(</a:t>
            </a:r>
            <a:r>
              <a:rPr lang="en-US" dirty="0">
                <a:solidFill>
                  <a:schemeClr val="tx1"/>
                </a:solidFill>
                <a:hlinkClick r:id="rId3" tooltip="XML in Android">
                  <a:extLst>
                    <a:ext uri="{A12FA001-AC4F-418D-AE19-62706E023703}">
                      <ahyp:hlinkClr xmlns:ahyp="http://schemas.microsoft.com/office/drawing/2018/hyperlinkcolor" val="tx"/>
                    </a:ext>
                  </a:extLst>
                </a:hlinkClick>
              </a:rPr>
              <a:t>xml</a:t>
            </a:r>
            <a:r>
              <a:rPr lang="en-US" dirty="0">
                <a:solidFill>
                  <a:schemeClr val="tx1"/>
                </a:solidFill>
              </a:rPr>
              <a:t> file) for list items in which you have a </a:t>
            </a:r>
            <a:r>
              <a:rPr lang="en-US" dirty="0">
                <a:solidFill>
                  <a:schemeClr val="tx1"/>
                </a:solidFill>
                <a:hlinkClick r:id="rId4" tooltip="Text View With Example">
                  <a:extLst>
                    <a:ext uri="{A12FA001-AC4F-418D-AE19-62706E023703}">
                      <ahyp:hlinkClr xmlns:ahyp="http://schemas.microsoft.com/office/drawing/2018/hyperlinkcolor" val="tx"/>
                    </a:ext>
                  </a:extLst>
                </a:hlinkClick>
              </a:rPr>
              <a:t>text view</a:t>
            </a:r>
            <a:r>
              <a:rPr lang="en-US" dirty="0">
                <a:solidFill>
                  <a:schemeClr val="tx1"/>
                </a:solidFill>
              </a:rPr>
              <a:t>.</a:t>
            </a:r>
          </a:p>
          <a:p>
            <a:pPr lvl="1" algn="just"/>
            <a:r>
              <a:rPr lang="en-US" b="1" dirty="0" err="1">
                <a:solidFill>
                  <a:schemeClr val="tx1"/>
                </a:solidFill>
                <a:highlight>
                  <a:srgbClr val="FFFF00"/>
                </a:highlight>
              </a:rPr>
              <a:t>textViewResourceId</a:t>
            </a:r>
            <a:r>
              <a:rPr lang="en-US" b="1" dirty="0">
                <a:solidFill>
                  <a:schemeClr val="tx1"/>
                </a:solidFill>
                <a:highlight>
                  <a:srgbClr val="FFFF00"/>
                </a:highlight>
              </a:rPr>
              <a:t>: </a:t>
            </a:r>
            <a:r>
              <a:rPr lang="en-US" dirty="0">
                <a:solidFill>
                  <a:schemeClr val="tx1"/>
                </a:solidFill>
              </a:rPr>
              <a:t>The third parameter is </a:t>
            </a:r>
            <a:r>
              <a:rPr lang="en-US" dirty="0" err="1">
                <a:solidFill>
                  <a:schemeClr val="tx1"/>
                </a:solidFill>
              </a:rPr>
              <a:t>textViewResourceId</a:t>
            </a:r>
            <a:r>
              <a:rPr lang="en-US" dirty="0">
                <a:solidFill>
                  <a:schemeClr val="tx1"/>
                </a:solidFill>
              </a:rPr>
              <a:t> which is used to set the id of </a:t>
            </a:r>
            <a:r>
              <a:rPr lang="en-US" dirty="0">
                <a:solidFill>
                  <a:schemeClr val="tx1"/>
                </a:solidFill>
                <a:hlinkClick r:id="rId4" tooltip="TextView">
                  <a:extLst>
                    <a:ext uri="{A12FA001-AC4F-418D-AE19-62706E023703}">
                      <ahyp:hlinkClr xmlns:ahyp="http://schemas.microsoft.com/office/drawing/2018/hyperlinkcolor" val="tx"/>
                    </a:ext>
                  </a:extLst>
                </a:hlinkClick>
              </a:rPr>
              <a:t>TextView</a:t>
            </a:r>
            <a:r>
              <a:rPr lang="en-US" dirty="0">
                <a:solidFill>
                  <a:schemeClr val="tx1"/>
                </a:solidFill>
              </a:rPr>
              <a:t> where you want to display the actual text.</a:t>
            </a:r>
          </a:p>
          <a:p>
            <a:pPr lvl="1" algn="just"/>
            <a:r>
              <a:rPr lang="en-US" b="1" dirty="0">
                <a:solidFill>
                  <a:schemeClr val="tx1"/>
                </a:solidFill>
                <a:highlight>
                  <a:srgbClr val="FFFF00"/>
                </a:highlight>
              </a:rPr>
              <a:t>Objects: </a:t>
            </a:r>
            <a:r>
              <a:rPr lang="en-US" dirty="0">
                <a:solidFill>
                  <a:schemeClr val="tx1"/>
                </a:solidFill>
              </a:rPr>
              <a:t>The fourth parameter is an array of objects, used to set the array of elements in the </a:t>
            </a:r>
            <a:r>
              <a:rPr lang="en-US" dirty="0">
                <a:solidFill>
                  <a:schemeClr val="tx1"/>
                </a:solidFill>
                <a:hlinkClick r:id="rId4" tooltip="TextView">
                  <a:extLst>
                    <a:ext uri="{A12FA001-AC4F-418D-AE19-62706E023703}">
                      <ahyp:hlinkClr xmlns:ahyp="http://schemas.microsoft.com/office/drawing/2018/hyperlinkcolor" val="tx"/>
                    </a:ext>
                  </a:extLst>
                </a:hlinkClick>
              </a:rPr>
              <a:t>textView</a:t>
            </a:r>
            <a:r>
              <a:rPr lang="en-US" dirty="0">
                <a:solidFill>
                  <a:schemeClr val="tx1"/>
                </a:solidFill>
              </a:rPr>
              <a:t>. We can set the object of array or array list here.</a:t>
            </a:r>
          </a:p>
          <a:p>
            <a:endParaRPr lang="en-US" dirty="0"/>
          </a:p>
        </p:txBody>
      </p:sp>
    </p:spTree>
    <p:extLst>
      <p:ext uri="{BB962C8B-B14F-4D97-AF65-F5344CB8AC3E}">
        <p14:creationId xmlns:p14="http://schemas.microsoft.com/office/powerpoint/2010/main" val="3931956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Rectangle 8">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10">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12">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14">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16">
            <a:extLst>
              <a:ext uri="{FF2B5EF4-FFF2-40B4-BE49-F238E27FC236}">
                <a16:creationId xmlns:a16="http://schemas.microsoft.com/office/drawing/2014/main" id="{F7207B7B-5C57-458C-BE38-95D2CD765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770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8">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5" y="0"/>
            <a:ext cx="4654295"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81B2662-EB08-394D-A196-910C0980B768}"/>
              </a:ext>
            </a:extLst>
          </p:cNvPr>
          <p:cNvSpPr>
            <a:spLocks noGrp="1"/>
          </p:cNvSpPr>
          <p:nvPr>
            <p:ph type="title"/>
          </p:nvPr>
        </p:nvSpPr>
        <p:spPr>
          <a:xfrm>
            <a:off x="8109235" y="863695"/>
            <a:ext cx="3511233" cy="3779995"/>
          </a:xfrm>
        </p:spPr>
        <p:txBody>
          <a:bodyPr vert="horz" lIns="91440" tIns="45720" rIns="91440" bIns="45720" rtlCol="0" anchor="ctr">
            <a:normAutofit/>
          </a:bodyPr>
          <a:lstStyle/>
          <a:p>
            <a:br>
              <a:rPr lang="en-US" sz="3300" dirty="0">
                <a:solidFill>
                  <a:schemeClr val="tx1"/>
                </a:solidFill>
              </a:rPr>
            </a:br>
            <a:br>
              <a:rPr lang="en-US" sz="3300" dirty="0">
                <a:solidFill>
                  <a:schemeClr val="tx1"/>
                </a:solidFill>
              </a:rPr>
            </a:br>
            <a:br>
              <a:rPr lang="en-US" sz="3300" i="1" dirty="0">
                <a:solidFill>
                  <a:schemeClr val="tx1"/>
                </a:solidFill>
              </a:rPr>
            </a:br>
            <a:r>
              <a:rPr lang="en-US" sz="3300" i="1" dirty="0">
                <a:solidFill>
                  <a:schemeClr val="tx1"/>
                </a:solidFill>
              </a:rPr>
              <a:t>Example of an Array Adapter</a:t>
            </a:r>
          </a:p>
        </p:txBody>
      </p:sp>
      <p:sp>
        <p:nvSpPr>
          <p:cNvPr id="21" name="Rectangle 20">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4" name="Content Placeholder 3">
            <a:extLst>
              <a:ext uri="{FF2B5EF4-FFF2-40B4-BE49-F238E27FC236}">
                <a16:creationId xmlns:a16="http://schemas.microsoft.com/office/drawing/2014/main" id="{86DAAA2D-7EB5-B447-808E-B5D663EB3AF9}"/>
              </a:ext>
            </a:extLst>
          </p:cNvPr>
          <p:cNvPicPr>
            <a:picLocks noGrp="1" noChangeAspect="1"/>
          </p:cNvPicPr>
          <p:nvPr>
            <p:ph idx="1"/>
          </p:nvPr>
        </p:nvPicPr>
        <p:blipFill>
          <a:blip r:embed="rId2"/>
          <a:stretch>
            <a:fillRect/>
          </a:stretch>
        </p:blipFill>
        <p:spPr>
          <a:xfrm>
            <a:off x="1286156" y="647808"/>
            <a:ext cx="4967782" cy="5581779"/>
          </a:xfrm>
          <a:prstGeom prst="rect">
            <a:avLst/>
          </a:prstGeom>
        </p:spPr>
      </p:pic>
    </p:spTree>
    <p:extLst>
      <p:ext uri="{BB962C8B-B14F-4D97-AF65-F5344CB8AC3E}">
        <p14:creationId xmlns:p14="http://schemas.microsoft.com/office/powerpoint/2010/main" val="3734108862"/>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7B89EEFD-93BC-4ACF-962C-E6279E72B0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6" y="723899"/>
            <a:ext cx="3703320" cy="5666666"/>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0E2B352-AE69-5D46-84F5-025DBF8D2CC1}"/>
              </a:ext>
            </a:extLst>
          </p:cNvPr>
          <p:cNvSpPr>
            <a:spLocks noGrp="1"/>
          </p:cNvSpPr>
          <p:nvPr>
            <p:ph type="title"/>
          </p:nvPr>
        </p:nvSpPr>
        <p:spPr>
          <a:xfrm>
            <a:off x="803189" y="1209184"/>
            <a:ext cx="3089189" cy="4734416"/>
          </a:xfrm>
        </p:spPr>
        <p:txBody>
          <a:bodyPr anchor="ctr">
            <a:normAutofit/>
          </a:bodyPr>
          <a:lstStyle/>
          <a:p>
            <a:r>
              <a:rPr lang="en-US">
                <a:solidFill>
                  <a:srgbClr val="FFFFFF"/>
                </a:solidFill>
              </a:rPr>
              <a:t>Simple Adapter</a:t>
            </a:r>
          </a:p>
        </p:txBody>
      </p:sp>
      <p:sp>
        <p:nvSpPr>
          <p:cNvPr id="3" name="Content Placeholder 2">
            <a:extLst>
              <a:ext uri="{FF2B5EF4-FFF2-40B4-BE49-F238E27FC236}">
                <a16:creationId xmlns:a16="http://schemas.microsoft.com/office/drawing/2014/main" id="{2E4D0A8C-1D11-A54D-9319-8D41E27A8FC7}"/>
              </a:ext>
            </a:extLst>
          </p:cNvPr>
          <p:cNvSpPr>
            <a:spLocks noGrp="1"/>
          </p:cNvSpPr>
          <p:nvPr>
            <p:ph idx="1"/>
          </p:nvPr>
        </p:nvSpPr>
        <p:spPr>
          <a:xfrm>
            <a:off x="4561870" y="723900"/>
            <a:ext cx="7183597" cy="3152362"/>
          </a:xfrm>
        </p:spPr>
        <p:txBody>
          <a:bodyPr>
            <a:normAutofit/>
          </a:bodyPr>
          <a:lstStyle/>
          <a:p>
            <a:pPr algn="just">
              <a:lnSpc>
                <a:spcPct val="110000"/>
              </a:lnSpc>
            </a:pPr>
            <a:r>
              <a:rPr lang="en-US" sz="1500" dirty="0" err="1">
                <a:latin typeface="Times New Roman" panose="02020603050405020304" pitchFamily="18" charset="0"/>
                <a:cs typeface="Times New Roman" panose="02020603050405020304" pitchFamily="18" charset="0"/>
              </a:rPr>
              <a:t>SimpleAdatper’s</a:t>
            </a:r>
            <a:r>
              <a:rPr lang="en-US" sz="1500" dirty="0">
                <a:latin typeface="Times New Roman" panose="02020603050405020304" pitchFamily="18" charset="0"/>
                <a:cs typeface="Times New Roman" panose="02020603050405020304" pitchFamily="18" charset="0"/>
              </a:rPr>
              <a:t> data set is an </a:t>
            </a:r>
            <a:r>
              <a:rPr lang="en-US" sz="1500" dirty="0" err="1">
                <a:latin typeface="Times New Roman" panose="02020603050405020304" pitchFamily="18" charset="0"/>
                <a:cs typeface="Times New Roman" panose="02020603050405020304" pitchFamily="18" charset="0"/>
              </a:rPr>
              <a:t>ArrayList</a:t>
            </a:r>
            <a:r>
              <a:rPr lang="en-US" sz="1500" dirty="0">
                <a:latin typeface="Times New Roman" panose="02020603050405020304" pitchFamily="18" charset="0"/>
                <a:cs typeface="Times New Roman" panose="02020603050405020304" pitchFamily="18" charset="0"/>
              </a:rPr>
              <a:t> of Maps.  Each Map in the </a:t>
            </a:r>
            <a:r>
              <a:rPr lang="en-US" sz="1500" dirty="0" err="1">
                <a:latin typeface="Times New Roman" panose="02020603050405020304" pitchFamily="18" charset="0"/>
                <a:cs typeface="Times New Roman" panose="02020603050405020304" pitchFamily="18" charset="0"/>
              </a:rPr>
              <a:t>ArrayList</a:t>
            </a:r>
            <a:r>
              <a:rPr lang="en-US" sz="1500" dirty="0">
                <a:latin typeface="Times New Roman" panose="02020603050405020304" pitchFamily="18" charset="0"/>
                <a:cs typeface="Times New Roman" panose="02020603050405020304" pitchFamily="18" charset="0"/>
              </a:rPr>
              <a:t> contains the data to be displayed for a row in the AdapterView.  Unlike the other adapters, the data set is expected to be static – that is, it is not changing.</a:t>
            </a:r>
          </a:p>
          <a:p>
            <a:pPr algn="just">
              <a:lnSpc>
                <a:spcPct val="110000"/>
              </a:lnSpc>
            </a:pPr>
            <a:r>
              <a:rPr lang="en-US" sz="1500" dirty="0">
                <a:latin typeface="Times New Roman" panose="02020603050405020304" pitchFamily="18" charset="0"/>
                <a:cs typeface="Times New Roman" panose="02020603050405020304" pitchFamily="18" charset="0"/>
              </a:rPr>
              <a:t>Each entry in an </a:t>
            </a:r>
            <a:r>
              <a:rPr lang="en-US" sz="1500" dirty="0" err="1">
                <a:latin typeface="Times New Roman" panose="02020603050405020304" pitchFamily="18" charset="0"/>
                <a:cs typeface="Times New Roman" panose="02020603050405020304" pitchFamily="18" charset="0"/>
              </a:rPr>
              <a:t>ArrayList</a:t>
            </a:r>
            <a:r>
              <a:rPr lang="en-US" sz="1500" dirty="0">
                <a:latin typeface="Times New Roman" panose="02020603050405020304" pitchFamily="18" charset="0"/>
                <a:cs typeface="Times New Roman" panose="02020603050405020304" pitchFamily="18" charset="0"/>
              </a:rPr>
              <a:t> is corresponding to one row of a list. The Map contains the data for each row. You also specify an </a:t>
            </a:r>
            <a:r>
              <a:rPr lang="en-US" sz="1500" dirty="0">
                <a:latin typeface="Times New Roman" panose="02020603050405020304" pitchFamily="18" charset="0"/>
                <a:cs typeface="Times New Roman" panose="02020603050405020304" pitchFamily="18" charset="0"/>
                <a:hlinkClick r:id="rId2" tooltip="XML in Android"/>
              </a:rPr>
              <a:t>XML</a:t>
            </a:r>
            <a:r>
              <a:rPr lang="en-US" sz="1500" dirty="0">
                <a:latin typeface="Times New Roman" panose="02020603050405020304" pitchFamily="18" charset="0"/>
                <a:cs typeface="Times New Roman" panose="02020603050405020304" pitchFamily="18" charset="0"/>
              </a:rPr>
              <a:t> file(custom list items file) that defines the views used to display the row, and a mapping from keys in the Map to specific views. </a:t>
            </a:r>
          </a:p>
          <a:p>
            <a:pPr algn="just">
              <a:lnSpc>
                <a:spcPct val="110000"/>
              </a:lnSpc>
            </a:pPr>
            <a:r>
              <a:rPr lang="en-US" sz="1500" dirty="0">
                <a:latin typeface="Times New Roman" panose="02020603050405020304" pitchFamily="18" charset="0"/>
                <a:cs typeface="Times New Roman" panose="02020603050405020304" pitchFamily="18" charset="0"/>
              </a:rPr>
              <a:t>Whenever we have to create a custom list we need to implement custom </a:t>
            </a:r>
            <a:r>
              <a:rPr lang="en-US" sz="1500" dirty="0">
                <a:latin typeface="Times New Roman" panose="02020603050405020304" pitchFamily="18" charset="0"/>
                <a:cs typeface="Times New Roman" panose="02020603050405020304" pitchFamily="18" charset="0"/>
                <a:hlinkClick r:id="rId3" tooltip="Adapter in Android"/>
              </a:rPr>
              <a:t>adapter</a:t>
            </a:r>
            <a:r>
              <a:rPr lang="en-US" sz="1500" dirty="0">
                <a:latin typeface="Times New Roman" panose="02020603050405020304" pitchFamily="18" charset="0"/>
                <a:cs typeface="Times New Roman" panose="02020603050405020304" pitchFamily="18" charset="0"/>
              </a:rPr>
              <a:t>. As we discuss earlier </a:t>
            </a:r>
            <a:r>
              <a:rPr lang="en-US" sz="1500" dirty="0">
                <a:latin typeface="Times New Roman" panose="02020603050405020304" pitchFamily="18" charset="0"/>
                <a:cs typeface="Times New Roman" panose="02020603050405020304" pitchFamily="18" charset="0"/>
                <a:hlinkClick r:id="rId4"/>
              </a:rPr>
              <a:t>ArrayAdapter</a:t>
            </a:r>
            <a:r>
              <a:rPr lang="en-US" sz="1500" dirty="0">
                <a:latin typeface="Times New Roman" panose="02020603050405020304" pitchFamily="18" charset="0"/>
                <a:cs typeface="Times New Roman" panose="02020603050405020304" pitchFamily="18" charset="0"/>
              </a:rPr>
              <a:t> is used when we have a list of single item’s backed by an </a:t>
            </a:r>
            <a:r>
              <a:rPr lang="en-US" sz="1500" dirty="0">
                <a:latin typeface="Times New Roman" panose="02020603050405020304" pitchFamily="18" charset="0"/>
                <a:cs typeface="Times New Roman" panose="02020603050405020304" pitchFamily="18" charset="0"/>
                <a:hlinkClick r:id="rId5"/>
              </a:rPr>
              <a:t>Array</a:t>
            </a:r>
            <a:r>
              <a:rPr lang="en-US" sz="1500" dirty="0">
                <a:latin typeface="Times New Roman" panose="02020603050405020304" pitchFamily="18" charset="0"/>
                <a:cs typeface="Times New Roman" panose="02020603050405020304" pitchFamily="18" charset="0"/>
              </a:rPr>
              <a:t>. So if we need more customization in a </a:t>
            </a:r>
            <a:r>
              <a:rPr lang="en-US" sz="1500" dirty="0">
                <a:latin typeface="Times New Roman" panose="02020603050405020304" pitchFamily="18" charset="0"/>
                <a:cs typeface="Times New Roman" panose="02020603050405020304" pitchFamily="18" charset="0"/>
                <a:hlinkClick r:id="rId6"/>
              </a:rPr>
              <a:t>ListView</a:t>
            </a:r>
            <a:r>
              <a:rPr lang="en-US" sz="1500" dirty="0">
                <a:latin typeface="Times New Roman" panose="02020603050405020304" pitchFamily="18" charset="0"/>
                <a:cs typeface="Times New Roman" panose="02020603050405020304" pitchFamily="18" charset="0"/>
              </a:rPr>
              <a:t> or a </a:t>
            </a:r>
            <a:r>
              <a:rPr lang="en-US" sz="1500" dirty="0">
                <a:latin typeface="Times New Roman" panose="02020603050405020304" pitchFamily="18" charset="0"/>
                <a:cs typeface="Times New Roman" panose="02020603050405020304" pitchFamily="18" charset="0"/>
                <a:hlinkClick r:id="rId7"/>
              </a:rPr>
              <a:t>GridView</a:t>
            </a:r>
            <a:r>
              <a:rPr lang="en-US" sz="1500" dirty="0">
                <a:latin typeface="Times New Roman" panose="02020603050405020304" pitchFamily="18" charset="0"/>
                <a:cs typeface="Times New Roman" panose="02020603050405020304" pitchFamily="18" charset="0"/>
              </a:rPr>
              <a:t> we need to implement simple adapter.</a:t>
            </a:r>
          </a:p>
          <a:p>
            <a:pPr>
              <a:lnSpc>
                <a:spcPct val="110000"/>
              </a:lnSpc>
            </a:pPr>
            <a:endParaRPr lang="en-US" sz="1500" dirty="0"/>
          </a:p>
        </p:txBody>
      </p:sp>
      <p:pic>
        <p:nvPicPr>
          <p:cNvPr id="4" name="Picture 3">
            <a:extLst>
              <a:ext uri="{FF2B5EF4-FFF2-40B4-BE49-F238E27FC236}">
                <a16:creationId xmlns:a16="http://schemas.microsoft.com/office/drawing/2014/main" id="{FF0B3D1A-1107-F045-8F0F-8B6F38E3175C}"/>
              </a:ext>
            </a:extLst>
          </p:cNvPr>
          <p:cNvPicPr>
            <a:picLocks noChangeAspect="1"/>
          </p:cNvPicPr>
          <p:nvPr/>
        </p:nvPicPr>
        <p:blipFill>
          <a:blip r:embed="rId8"/>
          <a:stretch>
            <a:fillRect/>
          </a:stretch>
        </p:blipFill>
        <p:spPr>
          <a:xfrm>
            <a:off x="4561870" y="4224344"/>
            <a:ext cx="7183597" cy="2047325"/>
          </a:xfrm>
          <a:prstGeom prst="rect">
            <a:avLst/>
          </a:prstGeom>
        </p:spPr>
      </p:pic>
    </p:spTree>
    <p:extLst>
      <p:ext uri="{BB962C8B-B14F-4D97-AF65-F5344CB8AC3E}">
        <p14:creationId xmlns:p14="http://schemas.microsoft.com/office/powerpoint/2010/main" val="821844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D2AF00E-D433-4047-863F-BCB69CEC3C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D5FD867-C429-FF49-964A-4E5DB98DC59F}"/>
              </a:ext>
            </a:extLst>
          </p:cNvPr>
          <p:cNvSpPr>
            <a:spLocks noGrp="1"/>
          </p:cNvSpPr>
          <p:nvPr>
            <p:ph type="title"/>
          </p:nvPr>
        </p:nvSpPr>
        <p:spPr>
          <a:xfrm>
            <a:off x="4602822" y="938022"/>
            <a:ext cx="6658013" cy="1188720"/>
          </a:xfrm>
        </p:spPr>
        <p:txBody>
          <a:bodyPr>
            <a:normAutofit/>
          </a:bodyPr>
          <a:lstStyle/>
          <a:p>
            <a:r>
              <a:rPr lang="en-US" b="1" dirty="0">
                <a:solidFill>
                  <a:srgbClr val="FFFFFF"/>
                </a:solidFill>
              </a:rPr>
              <a:t>What is Adapter?</a:t>
            </a:r>
          </a:p>
        </p:txBody>
      </p:sp>
      <p:sp>
        <p:nvSpPr>
          <p:cNvPr id="14" name="Rectangle 13">
            <a:extLst>
              <a:ext uri="{FF2B5EF4-FFF2-40B4-BE49-F238E27FC236}">
                <a16:creationId xmlns:a16="http://schemas.microsoft.com/office/drawing/2014/main" id="{0997DBEA-6DFC-457A-9850-E53505354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79446CF5-953A-4916-BFF4-F5558E5C2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477B945C-B433-4DFF-9A67-A5C9257E47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13" name="Graphic 6" descr="Database">
            <a:extLst>
              <a:ext uri="{FF2B5EF4-FFF2-40B4-BE49-F238E27FC236}">
                <a16:creationId xmlns:a16="http://schemas.microsoft.com/office/drawing/2014/main" id="{DAE0FDAE-9496-4FE2-B894-3BB26AD4E01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4700" y="2049354"/>
            <a:ext cx="3053422" cy="3053422"/>
          </a:xfrm>
          <a:prstGeom prst="rect">
            <a:avLst/>
          </a:prstGeom>
        </p:spPr>
      </p:pic>
      <p:sp>
        <p:nvSpPr>
          <p:cNvPr id="3" name="Content Placeholder 2">
            <a:extLst>
              <a:ext uri="{FF2B5EF4-FFF2-40B4-BE49-F238E27FC236}">
                <a16:creationId xmlns:a16="http://schemas.microsoft.com/office/drawing/2014/main" id="{2D56F411-18AE-4E42-99F6-A1C80FDBA5BD}"/>
              </a:ext>
            </a:extLst>
          </p:cNvPr>
          <p:cNvSpPr>
            <a:spLocks noGrp="1"/>
          </p:cNvSpPr>
          <p:nvPr>
            <p:ph idx="1"/>
          </p:nvPr>
        </p:nvSpPr>
        <p:spPr>
          <a:xfrm>
            <a:off x="4602822" y="2340864"/>
            <a:ext cx="6658013" cy="3793237"/>
          </a:xfrm>
        </p:spPr>
        <p:txBody>
          <a:bodyPr>
            <a:normAutofit/>
          </a:bodyPr>
          <a:lstStyle/>
          <a:p>
            <a:pPr algn="just"/>
            <a:r>
              <a:rPr lang="en-US" dirty="0">
                <a:solidFill>
                  <a:srgbClr val="FFFFFF"/>
                </a:solidFill>
              </a:rPr>
              <a:t>In Android, Adapter is a bridge between the UI component and the data source which helps to fill data in the UI component.</a:t>
            </a:r>
          </a:p>
          <a:p>
            <a:pPr algn="just"/>
            <a:r>
              <a:rPr lang="en-US" dirty="0">
                <a:solidFill>
                  <a:srgbClr val="FFFFFF"/>
                </a:solidFill>
              </a:rPr>
              <a:t>Here the data set can be anything that presents the data in the structured manner. It might be Arrays, List objects and cursor objects.</a:t>
            </a:r>
          </a:p>
          <a:p>
            <a:pPr algn="just"/>
            <a:r>
              <a:rPr lang="en-US" dirty="0">
                <a:solidFill>
                  <a:srgbClr val="FFFFFF"/>
                </a:solidFill>
              </a:rPr>
              <a:t>It holds the data and send the data to an </a:t>
            </a:r>
            <a:r>
              <a:rPr lang="en-US" dirty="0">
                <a:solidFill>
                  <a:srgbClr val="FFFFFF"/>
                </a:solidFill>
                <a:hlinkClick r:id="rId4" tooltip="Adapter in Android">
                  <a:extLst>
                    <a:ext uri="{A12FA001-AC4F-418D-AE19-62706E023703}">
                      <ahyp:hlinkClr xmlns:ahyp="http://schemas.microsoft.com/office/drawing/2018/hyperlinkcolor" val="tx"/>
                    </a:ext>
                  </a:extLst>
                </a:hlinkClick>
              </a:rPr>
              <a:t>Adapter</a:t>
            </a:r>
            <a:r>
              <a:rPr lang="en-US" dirty="0">
                <a:solidFill>
                  <a:srgbClr val="FFFFFF"/>
                </a:solidFill>
              </a:rPr>
              <a:t> view then view can takes the data from the </a:t>
            </a:r>
            <a:r>
              <a:rPr lang="en-US" dirty="0">
                <a:solidFill>
                  <a:srgbClr val="FFFFFF"/>
                </a:solidFill>
                <a:hlinkClick r:id="rId4" tooltip="Adapter in Android">
                  <a:extLst>
                    <a:ext uri="{A12FA001-AC4F-418D-AE19-62706E023703}">
                      <ahyp:hlinkClr xmlns:ahyp="http://schemas.microsoft.com/office/drawing/2018/hyperlinkcolor" val="tx"/>
                    </a:ext>
                  </a:extLst>
                </a:hlinkClick>
              </a:rPr>
              <a:t>adapter</a:t>
            </a:r>
            <a:r>
              <a:rPr lang="en-US" dirty="0">
                <a:solidFill>
                  <a:srgbClr val="FFFFFF"/>
                </a:solidFill>
              </a:rPr>
              <a:t> view and shows the data on different views like as </a:t>
            </a:r>
            <a:r>
              <a:rPr lang="en-US" dirty="0">
                <a:solidFill>
                  <a:srgbClr val="FFFFFF"/>
                </a:solidFill>
                <a:hlinkClick r:id="rId5" tooltip="ListView">
                  <a:extLst>
                    <a:ext uri="{A12FA001-AC4F-418D-AE19-62706E023703}">
                      <ahyp:hlinkClr xmlns:ahyp="http://schemas.microsoft.com/office/drawing/2018/hyperlinkcolor" val="tx"/>
                    </a:ext>
                  </a:extLst>
                </a:hlinkClick>
              </a:rPr>
              <a:t>ListView</a:t>
            </a:r>
            <a:r>
              <a:rPr lang="en-US" dirty="0">
                <a:solidFill>
                  <a:srgbClr val="FFFFFF"/>
                </a:solidFill>
              </a:rPr>
              <a:t>, </a:t>
            </a:r>
            <a:r>
              <a:rPr lang="en-US" dirty="0">
                <a:solidFill>
                  <a:srgbClr val="FFFFFF"/>
                </a:solidFill>
                <a:hlinkClick r:id="rId6" tooltip="GridView">
                  <a:extLst>
                    <a:ext uri="{A12FA001-AC4F-418D-AE19-62706E023703}">
                      <ahyp:hlinkClr xmlns:ahyp="http://schemas.microsoft.com/office/drawing/2018/hyperlinkcolor" val="tx"/>
                    </a:ext>
                  </a:extLst>
                </a:hlinkClick>
              </a:rPr>
              <a:t>GridView</a:t>
            </a:r>
            <a:r>
              <a:rPr lang="en-US" dirty="0">
                <a:solidFill>
                  <a:srgbClr val="FFFFFF"/>
                </a:solidFill>
              </a:rPr>
              <a:t>, </a:t>
            </a:r>
            <a:r>
              <a:rPr lang="en-US" dirty="0">
                <a:solidFill>
                  <a:srgbClr val="FFFFFF"/>
                </a:solidFill>
                <a:hlinkClick r:id="rId7" tooltip="Spinner Tutorial">
                  <a:extLst>
                    <a:ext uri="{A12FA001-AC4F-418D-AE19-62706E023703}">
                      <ahyp:hlinkClr xmlns:ahyp="http://schemas.microsoft.com/office/drawing/2018/hyperlinkcolor" val="tx"/>
                    </a:ext>
                  </a:extLst>
                </a:hlinkClick>
              </a:rPr>
              <a:t>Spinner</a:t>
            </a:r>
            <a:r>
              <a:rPr lang="en-US" dirty="0">
                <a:solidFill>
                  <a:srgbClr val="FFFFFF"/>
                </a:solidFill>
              </a:rPr>
              <a:t> etc. </a:t>
            </a:r>
          </a:p>
          <a:p>
            <a:endParaRPr lang="en-US" dirty="0">
              <a:solidFill>
                <a:srgbClr val="FFFFFF"/>
              </a:solidFill>
            </a:endParaRPr>
          </a:p>
        </p:txBody>
      </p:sp>
    </p:spTree>
    <p:extLst>
      <p:ext uri="{BB962C8B-B14F-4D97-AF65-F5344CB8AC3E}">
        <p14:creationId xmlns:p14="http://schemas.microsoft.com/office/powerpoint/2010/main" val="2638082747"/>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9473E-30EF-B849-A9DB-C8D032F388E5}"/>
              </a:ext>
            </a:extLst>
          </p:cNvPr>
          <p:cNvSpPr>
            <a:spLocks noGrp="1"/>
          </p:cNvSpPr>
          <p:nvPr>
            <p:ph type="title"/>
          </p:nvPr>
        </p:nvSpPr>
        <p:spPr/>
        <p:txBody>
          <a:bodyPr/>
          <a:lstStyle/>
          <a:p>
            <a:r>
              <a:rPr lang="en-US" dirty="0"/>
              <a:t>Simple Adapter</a:t>
            </a:r>
          </a:p>
        </p:txBody>
      </p:sp>
      <p:sp>
        <p:nvSpPr>
          <p:cNvPr id="3" name="Content Placeholder 2">
            <a:extLst>
              <a:ext uri="{FF2B5EF4-FFF2-40B4-BE49-F238E27FC236}">
                <a16:creationId xmlns:a16="http://schemas.microsoft.com/office/drawing/2014/main" id="{A8F76610-17C7-6B47-A43A-0A26D62595D0}"/>
              </a:ext>
            </a:extLst>
          </p:cNvPr>
          <p:cNvSpPr>
            <a:spLocks noGrp="1"/>
          </p:cNvSpPr>
          <p:nvPr>
            <p:ph idx="1"/>
          </p:nvPr>
        </p:nvSpPr>
        <p:spPr/>
        <p:txBody>
          <a:bodyPr>
            <a:normAutofit fontScale="77500" lnSpcReduction="20000"/>
          </a:bodyPr>
          <a:lstStyle/>
          <a:p>
            <a:pPr marL="0" indent="0">
              <a:buNone/>
            </a:pPr>
            <a:r>
              <a:rPr lang="en-US" dirty="0"/>
              <a:t>                                      </a:t>
            </a:r>
            <a:r>
              <a:rPr lang="en-US" dirty="0" err="1">
                <a:highlight>
                  <a:srgbClr val="FFFF00"/>
                </a:highlight>
              </a:rPr>
              <a:t>SimpleAdapter</a:t>
            </a:r>
            <a:r>
              <a:rPr lang="en-US" dirty="0">
                <a:highlight>
                  <a:srgbClr val="FFFF00"/>
                </a:highlight>
              </a:rPr>
              <a:t>(Context context, List&lt;? extends Map&lt;String, ?&gt;&gt; data, int resource, String[] from, int[] to)</a:t>
            </a:r>
          </a:p>
          <a:p>
            <a:r>
              <a:rPr lang="en-US" b="1" dirty="0"/>
              <a:t>context: </a:t>
            </a:r>
            <a:r>
              <a:rPr lang="en-US" dirty="0"/>
              <a:t>The first parameter is used to pass the context means the reference of current class. Here this is a keyword used to show the current class reference. We can also use </a:t>
            </a:r>
            <a:r>
              <a:rPr lang="en-US" dirty="0" err="1"/>
              <a:t>getApplicationContext</a:t>
            </a:r>
            <a:r>
              <a:rPr lang="en-US" dirty="0"/>
              <a:t>(), </a:t>
            </a:r>
            <a:r>
              <a:rPr lang="en-US" dirty="0" err="1"/>
              <a:t>getActivity</a:t>
            </a:r>
            <a:r>
              <a:rPr lang="en-US" dirty="0"/>
              <a:t>() in the place of this keyword. </a:t>
            </a:r>
            <a:r>
              <a:rPr lang="en-US" dirty="0" err="1"/>
              <a:t>getApplicationContext</a:t>
            </a:r>
            <a:r>
              <a:rPr lang="en-US" dirty="0"/>
              <a:t>() is used in a Activity and </a:t>
            </a:r>
            <a:r>
              <a:rPr lang="en-US" dirty="0" err="1"/>
              <a:t>getActivity</a:t>
            </a:r>
            <a:r>
              <a:rPr lang="en-US" dirty="0"/>
              <a:t>() is used in  a </a:t>
            </a:r>
            <a:r>
              <a:rPr lang="en-US" dirty="0">
                <a:hlinkClick r:id="rId2" tooltip="Fragment Tutorial"/>
              </a:rPr>
              <a:t>Fragment</a:t>
            </a:r>
            <a:r>
              <a:rPr lang="en-US" dirty="0"/>
              <a:t>.</a:t>
            </a:r>
          </a:p>
          <a:p>
            <a:r>
              <a:rPr lang="en-US" b="1" dirty="0"/>
              <a:t>data: </a:t>
            </a:r>
            <a:r>
              <a:rPr lang="en-US" dirty="0"/>
              <a:t>The second parameter is data which is a List of Maps. Each entry in a List corresponds to one row in the list. The Maps contains the data of each row and should </a:t>
            </a:r>
            <a:r>
              <a:rPr lang="en-US" dirty="0">
                <a:hlinkClick r:id="rId3" tooltip="Include"/>
              </a:rPr>
              <a:t>include</a:t>
            </a:r>
            <a:r>
              <a:rPr lang="en-US" dirty="0"/>
              <a:t> all the entries specified in “from” string array.</a:t>
            </a:r>
          </a:p>
          <a:p>
            <a:r>
              <a:rPr lang="en-US" b="1" dirty="0"/>
              <a:t>resource: </a:t>
            </a:r>
            <a:r>
              <a:rPr lang="en-US" dirty="0"/>
              <a:t>The third parameter is resource id which is use to set the layout (</a:t>
            </a:r>
            <a:r>
              <a:rPr lang="en-US" dirty="0">
                <a:hlinkClick r:id="rId4" tooltip="XML in Android"/>
              </a:rPr>
              <a:t>xml</a:t>
            </a:r>
            <a:r>
              <a:rPr lang="en-US" dirty="0"/>
              <a:t> file) for list items in which you have a </a:t>
            </a:r>
            <a:r>
              <a:rPr lang="en-US" dirty="0">
                <a:hlinkClick r:id="rId5" tooltip="Text View With Example"/>
              </a:rPr>
              <a:t>text view</a:t>
            </a:r>
            <a:r>
              <a:rPr lang="en-US" dirty="0"/>
              <a:t>, </a:t>
            </a:r>
            <a:r>
              <a:rPr lang="en-US" dirty="0">
                <a:hlinkClick r:id="rId6" tooltip="Image View Tutorial"/>
              </a:rPr>
              <a:t>image view</a:t>
            </a:r>
            <a:r>
              <a:rPr lang="en-US" dirty="0"/>
              <a:t> or any other view.</a:t>
            </a:r>
          </a:p>
          <a:p>
            <a:r>
              <a:rPr lang="en-US" b="1" dirty="0"/>
              <a:t>from: </a:t>
            </a:r>
            <a:r>
              <a:rPr lang="en-US" dirty="0"/>
              <a:t>The fourth parameter is </a:t>
            </a:r>
            <a:r>
              <a:rPr lang="en-US" b="1" dirty="0"/>
              <a:t>from</a:t>
            </a:r>
            <a:r>
              <a:rPr lang="en-US" dirty="0"/>
              <a:t> is an string array or called a list of column names that will be added to a Map associated with each item of a grid or </a:t>
            </a:r>
            <a:r>
              <a:rPr lang="en-US" dirty="0">
                <a:hlinkClick r:id="rId7" tooltip="List View Tutorial"/>
              </a:rPr>
              <a:t>list view</a:t>
            </a:r>
            <a:r>
              <a:rPr lang="en-US" dirty="0"/>
              <a:t>.</a:t>
            </a:r>
          </a:p>
          <a:p>
            <a:r>
              <a:rPr lang="en-US" b="1" dirty="0"/>
              <a:t>to: </a:t>
            </a:r>
            <a:r>
              <a:rPr lang="en-US" dirty="0"/>
              <a:t>The fifth and last parameter is </a:t>
            </a:r>
            <a:r>
              <a:rPr lang="en-US" b="1" dirty="0"/>
              <a:t>to</a:t>
            </a:r>
            <a:r>
              <a:rPr lang="en-US" dirty="0"/>
              <a:t> which is an integer array used to store the Id’s of the views. The views that should display column in the “from” parameter. These should all be </a:t>
            </a:r>
            <a:r>
              <a:rPr lang="en-US" dirty="0" err="1"/>
              <a:t>TextViews</a:t>
            </a:r>
            <a:r>
              <a:rPr lang="en-US" dirty="0"/>
              <a:t>. The first N views in this list are given the values of the first N columns in the “from” parameter.</a:t>
            </a:r>
          </a:p>
          <a:p>
            <a:pPr marL="0" indent="0">
              <a:buNone/>
            </a:pPr>
            <a:r>
              <a:rPr lang="en-US" dirty="0"/>
              <a:t>                                                                </a:t>
            </a:r>
            <a:r>
              <a:rPr lang="en-US" dirty="0" err="1">
                <a:highlight>
                  <a:srgbClr val="FFFF00"/>
                </a:highlight>
              </a:rPr>
              <a:t>SimpleAdapter</a:t>
            </a:r>
            <a:r>
              <a:rPr lang="en-US" dirty="0">
                <a:highlight>
                  <a:srgbClr val="FFFF00"/>
                </a:highlight>
              </a:rPr>
              <a:t> (this, </a:t>
            </a:r>
            <a:r>
              <a:rPr lang="en-US" dirty="0" err="1">
                <a:highlight>
                  <a:srgbClr val="FFFF00"/>
                </a:highlight>
              </a:rPr>
              <a:t>hashmapData</a:t>
            </a:r>
            <a:r>
              <a:rPr lang="en-US" dirty="0">
                <a:highlight>
                  <a:srgbClr val="FFFF00"/>
                </a:highlight>
              </a:rPr>
              <a:t>, </a:t>
            </a:r>
            <a:r>
              <a:rPr lang="en-US" dirty="0" err="1">
                <a:highlight>
                  <a:srgbClr val="FFFF00"/>
                </a:highlight>
              </a:rPr>
              <a:t>R.layout.custom_list_items</a:t>
            </a:r>
            <a:r>
              <a:rPr lang="en-US" dirty="0">
                <a:highlight>
                  <a:srgbClr val="FFFF00"/>
                </a:highlight>
              </a:rPr>
              <a:t>, </a:t>
            </a:r>
            <a:r>
              <a:rPr lang="en-US" dirty="0" err="1">
                <a:highlight>
                  <a:srgbClr val="FFFF00"/>
                </a:highlight>
              </a:rPr>
              <a:t>fromArray,to</a:t>
            </a:r>
            <a:r>
              <a:rPr lang="en-US" dirty="0">
                <a:highlight>
                  <a:srgbClr val="FFFF00"/>
                </a:highlight>
              </a:rPr>
              <a:t>)</a:t>
            </a:r>
          </a:p>
          <a:p>
            <a:pPr marL="0" indent="0">
              <a:buNone/>
            </a:pPr>
            <a:endParaRPr lang="en-US" dirty="0"/>
          </a:p>
        </p:txBody>
      </p:sp>
    </p:spTree>
    <p:extLst>
      <p:ext uri="{BB962C8B-B14F-4D97-AF65-F5344CB8AC3E}">
        <p14:creationId xmlns:p14="http://schemas.microsoft.com/office/powerpoint/2010/main" val="1650896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15">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32" name="Rectangle 17">
            <a:extLst>
              <a:ext uri="{FF2B5EF4-FFF2-40B4-BE49-F238E27FC236}">
                <a16:creationId xmlns:a16="http://schemas.microsoft.com/office/drawing/2014/main" id="{A52FF1B8-145F-47AA-9F6F-7DA3201AA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58F713-C2A5-BA4D-8DF5-92E37C7BDADE}"/>
              </a:ext>
            </a:extLst>
          </p:cNvPr>
          <p:cNvSpPr>
            <a:spLocks noGrp="1"/>
          </p:cNvSpPr>
          <p:nvPr>
            <p:ph type="title"/>
          </p:nvPr>
        </p:nvSpPr>
        <p:spPr>
          <a:xfrm>
            <a:off x="4579243" y="3089321"/>
            <a:ext cx="6798608" cy="1129388"/>
          </a:xfrm>
        </p:spPr>
        <p:txBody>
          <a:bodyPr vert="horz" lIns="91440" tIns="45720" rIns="91440" bIns="45720" rtlCol="0" anchor="b">
            <a:normAutofit/>
          </a:bodyPr>
          <a:lstStyle/>
          <a:p>
            <a:r>
              <a:rPr lang="en-US" sz="4400" dirty="0"/>
              <a:t>Thank you </a:t>
            </a:r>
          </a:p>
        </p:txBody>
      </p:sp>
      <p:sp>
        <p:nvSpPr>
          <p:cNvPr id="33" name="Rectangle 19">
            <a:extLst>
              <a:ext uri="{FF2B5EF4-FFF2-40B4-BE49-F238E27FC236}">
                <a16:creationId xmlns:a16="http://schemas.microsoft.com/office/drawing/2014/main" id="{6DFE8A8C-8C1F-40A1-8A45-9D05B0DD8E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1">
            <a:extLst>
              <a:ext uri="{FF2B5EF4-FFF2-40B4-BE49-F238E27FC236}">
                <a16:creationId xmlns:a16="http://schemas.microsoft.com/office/drawing/2014/main" id="{EE1EF8C3-8F8A-447D-A5FF-C12426825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23">
            <a:extLst>
              <a:ext uri="{FF2B5EF4-FFF2-40B4-BE49-F238E27FC236}">
                <a16:creationId xmlns:a16="http://schemas.microsoft.com/office/drawing/2014/main" id="{1B511BAF-6DC3-420A-8603-96945C66A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36" name="Graphic 6" descr="Smiling Face with No Fill">
            <a:extLst>
              <a:ext uri="{FF2B5EF4-FFF2-40B4-BE49-F238E27FC236}">
                <a16:creationId xmlns:a16="http://schemas.microsoft.com/office/drawing/2014/main" id="{CA1C8368-32C5-48AE-A3BB-2032D054A9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4700" y="2049354"/>
            <a:ext cx="3053422" cy="3053422"/>
          </a:xfrm>
          <a:prstGeom prst="rect">
            <a:avLst/>
          </a:prstGeom>
        </p:spPr>
      </p:pic>
    </p:spTree>
    <p:extLst>
      <p:ext uri="{BB962C8B-B14F-4D97-AF65-F5344CB8AC3E}">
        <p14:creationId xmlns:p14="http://schemas.microsoft.com/office/powerpoint/2010/main" val="1637573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B055CAA-2668-4929-8202-DBD35A78E8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E139F9-60F3-0B44-B4D1-C312A1EAB56C}"/>
              </a:ext>
            </a:extLst>
          </p:cNvPr>
          <p:cNvSpPr>
            <a:spLocks noGrp="1"/>
          </p:cNvSpPr>
          <p:nvPr>
            <p:ph type="title"/>
          </p:nvPr>
        </p:nvSpPr>
        <p:spPr>
          <a:xfrm>
            <a:off x="4241830" y="702156"/>
            <a:ext cx="7368978" cy="1188720"/>
          </a:xfrm>
        </p:spPr>
        <p:txBody>
          <a:bodyPr>
            <a:normAutofit/>
          </a:bodyPr>
          <a:lstStyle/>
          <a:p>
            <a:r>
              <a:rPr lang="en-US" b="1" dirty="0"/>
              <a:t>What is adapter?</a:t>
            </a:r>
          </a:p>
        </p:txBody>
      </p:sp>
      <p:sp>
        <p:nvSpPr>
          <p:cNvPr id="11" name="Rectangle 10">
            <a:extLst>
              <a:ext uri="{FF2B5EF4-FFF2-40B4-BE49-F238E27FC236}">
                <a16:creationId xmlns:a16="http://schemas.microsoft.com/office/drawing/2014/main" id="{38F88ED4-721F-4A25-9A68-66C57B1F8D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3A5A85F2-11BA-4322-9355-08C0DEC78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A88A0CA-0BDB-4A19-A648-638BE196B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62329FB6-A272-5F45-B638-252A0A16E216}"/>
              </a:ext>
            </a:extLst>
          </p:cNvPr>
          <p:cNvPicPr>
            <a:picLocks noChangeAspect="1"/>
          </p:cNvPicPr>
          <p:nvPr/>
        </p:nvPicPr>
        <p:blipFill>
          <a:blip r:embed="rId2"/>
          <a:stretch>
            <a:fillRect/>
          </a:stretch>
        </p:blipFill>
        <p:spPr>
          <a:xfrm>
            <a:off x="581192" y="2321817"/>
            <a:ext cx="3194595" cy="3006927"/>
          </a:xfrm>
          <a:prstGeom prst="rect">
            <a:avLst/>
          </a:prstGeom>
        </p:spPr>
      </p:pic>
      <p:sp>
        <p:nvSpPr>
          <p:cNvPr id="3" name="Content Placeholder 2">
            <a:extLst>
              <a:ext uri="{FF2B5EF4-FFF2-40B4-BE49-F238E27FC236}">
                <a16:creationId xmlns:a16="http://schemas.microsoft.com/office/drawing/2014/main" id="{552A323A-CC5F-234B-B12B-7D8B3F4B70F0}"/>
              </a:ext>
            </a:extLst>
          </p:cNvPr>
          <p:cNvSpPr>
            <a:spLocks noGrp="1"/>
          </p:cNvSpPr>
          <p:nvPr>
            <p:ph idx="1"/>
          </p:nvPr>
        </p:nvSpPr>
        <p:spPr>
          <a:xfrm>
            <a:off x="4241829" y="2340864"/>
            <a:ext cx="7019005" cy="3634486"/>
          </a:xfrm>
        </p:spPr>
        <p:txBody>
          <a:bodyPr>
            <a:normAutofit/>
          </a:bodyPr>
          <a:lstStyle/>
          <a:p>
            <a:pPr algn="just"/>
            <a:r>
              <a:rPr lang="en-US" dirty="0"/>
              <a:t>In this slide, we can see the data source which might be a database or array of the data or some list.</a:t>
            </a:r>
          </a:p>
          <a:p>
            <a:pPr algn="just"/>
            <a:r>
              <a:rPr lang="en-US" dirty="0"/>
              <a:t>The Adapter takes the data , create a view out of that data and it gives it to someone called the Adapter view. By this we can say the Adapter is only responsible for taking the data and managing the data.</a:t>
            </a:r>
          </a:p>
          <a:p>
            <a:pPr algn="just"/>
            <a:r>
              <a:rPr lang="en-US" dirty="0"/>
              <a:t>Adapter View displays the data as we want. It is responsible for controlling how data should be displayed.</a:t>
            </a:r>
          </a:p>
          <a:p>
            <a:endParaRPr lang="en-US" dirty="0"/>
          </a:p>
        </p:txBody>
      </p:sp>
    </p:spTree>
    <p:extLst>
      <p:ext uri="{BB962C8B-B14F-4D97-AF65-F5344CB8AC3E}">
        <p14:creationId xmlns:p14="http://schemas.microsoft.com/office/powerpoint/2010/main" val="1160748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BB53F82-F191-4EEB-AB7B-F69E634FA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55B92B-E55C-8049-AF53-18B6FFC98112}"/>
              </a:ext>
            </a:extLst>
          </p:cNvPr>
          <p:cNvSpPr>
            <a:spLocks noGrp="1"/>
          </p:cNvSpPr>
          <p:nvPr>
            <p:ph type="title"/>
          </p:nvPr>
        </p:nvSpPr>
        <p:spPr>
          <a:xfrm>
            <a:off x="581192" y="702156"/>
            <a:ext cx="11029616" cy="1188720"/>
          </a:xfrm>
        </p:spPr>
        <p:txBody>
          <a:bodyPr>
            <a:normAutofit/>
          </a:bodyPr>
          <a:lstStyle/>
          <a:p>
            <a:r>
              <a:rPr lang="en-US" b="1"/>
              <a:t>What is Adapter?</a:t>
            </a:r>
            <a:endParaRPr lang="en-US" b="1" dirty="0"/>
          </a:p>
        </p:txBody>
      </p:sp>
      <p:sp>
        <p:nvSpPr>
          <p:cNvPr id="11" name="Rectangle 10">
            <a:extLst>
              <a:ext uri="{FF2B5EF4-FFF2-40B4-BE49-F238E27FC236}">
                <a16:creationId xmlns:a16="http://schemas.microsoft.com/office/drawing/2014/main" id="{8616AA08-3831-473D-B61B-89484A33CF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8431B918-3A1C-46BA-9430-CAD97D9DA0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8400935A-2F82-4DC4-A4E1-E12EFB8C27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A3D5D599-1CAE-4C92-B5AE-8E51AF6D4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rgbClr val="4653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E59EBBD-B2C3-1448-882D-45914D7BF651}"/>
              </a:ext>
            </a:extLst>
          </p:cNvPr>
          <p:cNvPicPr>
            <a:picLocks noChangeAspect="1"/>
          </p:cNvPicPr>
          <p:nvPr/>
        </p:nvPicPr>
        <p:blipFill>
          <a:blip r:embed="rId2"/>
          <a:stretch>
            <a:fillRect/>
          </a:stretch>
        </p:blipFill>
        <p:spPr>
          <a:xfrm>
            <a:off x="929321" y="2499053"/>
            <a:ext cx="4451494" cy="3405393"/>
          </a:xfrm>
          <a:prstGeom prst="rect">
            <a:avLst/>
          </a:prstGeom>
        </p:spPr>
      </p:pic>
      <p:sp>
        <p:nvSpPr>
          <p:cNvPr id="3" name="Content Placeholder 2">
            <a:extLst>
              <a:ext uri="{FF2B5EF4-FFF2-40B4-BE49-F238E27FC236}">
                <a16:creationId xmlns:a16="http://schemas.microsoft.com/office/drawing/2014/main" id="{7C6EC66A-DAEA-E34D-B705-F085D280FAF8}"/>
              </a:ext>
            </a:extLst>
          </p:cNvPr>
          <p:cNvSpPr>
            <a:spLocks noGrp="1"/>
          </p:cNvSpPr>
          <p:nvPr>
            <p:ph idx="1"/>
          </p:nvPr>
        </p:nvSpPr>
        <p:spPr>
          <a:xfrm>
            <a:off x="6335805" y="2180496"/>
            <a:ext cx="5275001" cy="4045683"/>
          </a:xfrm>
        </p:spPr>
        <p:txBody>
          <a:bodyPr>
            <a:normAutofit/>
          </a:bodyPr>
          <a:lstStyle/>
          <a:p>
            <a:pPr algn="just"/>
            <a:r>
              <a:rPr lang="en-US" dirty="0"/>
              <a:t>We can take data from array, list or database, so we have different kinds of the adapters.</a:t>
            </a:r>
          </a:p>
          <a:p>
            <a:pPr algn="just"/>
            <a:r>
              <a:rPr lang="en-US" dirty="0"/>
              <a:t>In the same way, we can display the data vertically in list, rows or columns, in the gallery view or drop-down view. So we do have different kind of views.</a:t>
            </a:r>
          </a:p>
          <a:p>
            <a:pPr algn="just"/>
            <a:r>
              <a:rPr lang="en-US" dirty="0"/>
              <a:t>Some views display new objects repeatedly, if we take a list view it is nothing but list of views inside each view is an object and it has some data in it like the name of a person. The adapter view contains a set of views that display data form a data source using the adapter. </a:t>
            </a:r>
          </a:p>
          <a:p>
            <a:endParaRPr lang="en-US" dirty="0"/>
          </a:p>
        </p:txBody>
      </p:sp>
    </p:spTree>
    <p:extLst>
      <p:ext uri="{BB962C8B-B14F-4D97-AF65-F5344CB8AC3E}">
        <p14:creationId xmlns:p14="http://schemas.microsoft.com/office/powerpoint/2010/main" val="641587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7563CF2-9CCB-4C89-B11D-47ADE8D2757C}"/>
              </a:ext>
            </a:extLst>
          </p:cNvPr>
          <p:cNvPicPr>
            <a:picLocks noChangeAspect="1"/>
          </p:cNvPicPr>
          <p:nvPr/>
        </p:nvPicPr>
        <p:blipFill rotWithShape="1">
          <a:blip r:embed="rId2">
            <a:alphaModFix amt="40000"/>
          </a:blip>
          <a:srcRect t="12232" b="6541"/>
          <a:stretch/>
        </p:blipFill>
        <p:spPr>
          <a:xfrm>
            <a:off x="20" y="0"/>
            <a:ext cx="12191980" cy="6857990"/>
          </a:xfrm>
          <a:prstGeom prst="rect">
            <a:avLst/>
          </a:prstGeom>
        </p:spPr>
      </p:pic>
      <p:sp>
        <p:nvSpPr>
          <p:cNvPr id="2" name="Title 1">
            <a:extLst>
              <a:ext uri="{FF2B5EF4-FFF2-40B4-BE49-F238E27FC236}">
                <a16:creationId xmlns:a16="http://schemas.microsoft.com/office/drawing/2014/main" id="{FBE6ECA3-A26E-9749-85E0-6AE755F2BE5B}"/>
              </a:ext>
            </a:extLst>
          </p:cNvPr>
          <p:cNvSpPr>
            <a:spLocks noGrp="1"/>
          </p:cNvSpPr>
          <p:nvPr>
            <p:ph type="title"/>
          </p:nvPr>
        </p:nvSpPr>
        <p:spPr>
          <a:xfrm>
            <a:off x="1807944" y="2074897"/>
            <a:ext cx="8804718" cy="2014620"/>
          </a:xfrm>
        </p:spPr>
        <p:txBody>
          <a:bodyPr vert="horz" lIns="91440" tIns="45720" rIns="91440" bIns="45720" rtlCol="0" anchor="b">
            <a:normAutofit/>
          </a:bodyPr>
          <a:lstStyle/>
          <a:p>
            <a:pPr algn="ctr"/>
            <a:r>
              <a:rPr lang="en-US" sz="6000" b="1" i="1" dirty="0">
                <a:solidFill>
                  <a:schemeClr val="tx1"/>
                </a:solidFill>
              </a:rPr>
              <a:t>TYPES OF ADAPTER VIEWS</a:t>
            </a:r>
          </a:p>
        </p:txBody>
      </p:sp>
    </p:spTree>
    <p:extLst>
      <p:ext uri="{BB962C8B-B14F-4D97-AF65-F5344CB8AC3E}">
        <p14:creationId xmlns:p14="http://schemas.microsoft.com/office/powerpoint/2010/main" val="273679827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Rectangle 8">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0">
            <a:extLst>
              <a:ext uri="{FF2B5EF4-FFF2-40B4-BE49-F238E27FC236}">
                <a16:creationId xmlns:a16="http://schemas.microsoft.com/office/drawing/2014/main" id="{7D2AF00E-D433-4047-863F-BCB69CEC3C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ADCFB0F-72E4-BA49-9EF9-A039B2F43258}"/>
              </a:ext>
            </a:extLst>
          </p:cNvPr>
          <p:cNvSpPr>
            <a:spLocks noGrp="1"/>
          </p:cNvSpPr>
          <p:nvPr>
            <p:ph type="title"/>
          </p:nvPr>
        </p:nvSpPr>
        <p:spPr>
          <a:xfrm>
            <a:off x="4602822" y="938022"/>
            <a:ext cx="6658013" cy="1188720"/>
          </a:xfrm>
        </p:spPr>
        <p:txBody>
          <a:bodyPr>
            <a:normAutofit/>
          </a:bodyPr>
          <a:lstStyle/>
          <a:p>
            <a:r>
              <a:rPr lang="en-US" dirty="0">
                <a:solidFill>
                  <a:srgbClr val="FFFFFF"/>
                </a:solidFill>
              </a:rPr>
              <a:t>List view</a:t>
            </a:r>
          </a:p>
        </p:txBody>
      </p:sp>
      <p:sp>
        <p:nvSpPr>
          <p:cNvPr id="20" name="Rectangle 12">
            <a:extLst>
              <a:ext uri="{FF2B5EF4-FFF2-40B4-BE49-F238E27FC236}">
                <a16:creationId xmlns:a16="http://schemas.microsoft.com/office/drawing/2014/main" id="{0997DBEA-6DFC-457A-9850-E53505354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14">
            <a:extLst>
              <a:ext uri="{FF2B5EF4-FFF2-40B4-BE49-F238E27FC236}">
                <a16:creationId xmlns:a16="http://schemas.microsoft.com/office/drawing/2014/main" id="{79446CF5-953A-4916-BFF4-F5558E5C2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477B945C-B433-4DFF-9A67-A5C9257E47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41A01F16-D540-634C-9CBB-158A9753457D}"/>
              </a:ext>
            </a:extLst>
          </p:cNvPr>
          <p:cNvPicPr>
            <a:picLocks noChangeAspect="1"/>
          </p:cNvPicPr>
          <p:nvPr/>
        </p:nvPicPr>
        <p:blipFill>
          <a:blip r:embed="rId2"/>
          <a:stretch>
            <a:fillRect/>
          </a:stretch>
        </p:blipFill>
        <p:spPr>
          <a:xfrm>
            <a:off x="774700" y="696199"/>
            <a:ext cx="3053422" cy="5694366"/>
          </a:xfrm>
          <a:prstGeom prst="rect">
            <a:avLst/>
          </a:prstGeom>
        </p:spPr>
      </p:pic>
      <p:sp>
        <p:nvSpPr>
          <p:cNvPr id="3" name="Content Placeholder 2">
            <a:extLst>
              <a:ext uri="{FF2B5EF4-FFF2-40B4-BE49-F238E27FC236}">
                <a16:creationId xmlns:a16="http://schemas.microsoft.com/office/drawing/2014/main" id="{50287980-4E89-A740-958E-C503E9EA7449}"/>
              </a:ext>
            </a:extLst>
          </p:cNvPr>
          <p:cNvSpPr>
            <a:spLocks noGrp="1"/>
          </p:cNvSpPr>
          <p:nvPr>
            <p:ph idx="1"/>
          </p:nvPr>
        </p:nvSpPr>
        <p:spPr>
          <a:xfrm>
            <a:off x="4602822" y="2340864"/>
            <a:ext cx="6658013" cy="3793237"/>
          </a:xfrm>
        </p:spPr>
        <p:txBody>
          <a:bodyPr>
            <a:normAutofit/>
          </a:bodyPr>
          <a:lstStyle/>
          <a:p>
            <a:r>
              <a:rPr lang="en-US" dirty="0">
                <a:solidFill>
                  <a:srgbClr val="FFFFFF"/>
                </a:solidFill>
              </a:rPr>
              <a:t>It displays a vertically scrolling list of View objects with which the user can interact.</a:t>
            </a:r>
          </a:p>
          <a:p>
            <a:endParaRPr lang="en-US" dirty="0">
              <a:solidFill>
                <a:srgbClr val="FFFFFF"/>
              </a:solidFill>
            </a:endParaRPr>
          </a:p>
        </p:txBody>
      </p:sp>
    </p:spTree>
    <p:extLst>
      <p:ext uri="{BB962C8B-B14F-4D97-AF65-F5344CB8AC3E}">
        <p14:creationId xmlns:p14="http://schemas.microsoft.com/office/powerpoint/2010/main" val="44139706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09182301-0FB2-114B-8974-C7B294C666D2}"/>
              </a:ext>
            </a:extLst>
          </p:cNvPr>
          <p:cNvPicPr>
            <a:picLocks noChangeAspect="1"/>
          </p:cNvPicPr>
          <p:nvPr/>
        </p:nvPicPr>
        <p:blipFill>
          <a:blip r:embed="rId2"/>
          <a:stretch>
            <a:fillRect/>
          </a:stretch>
        </p:blipFill>
        <p:spPr>
          <a:xfrm>
            <a:off x="826341" y="634550"/>
            <a:ext cx="5264965" cy="5789365"/>
          </a:xfrm>
          <a:prstGeom prst="rect">
            <a:avLst/>
          </a:prstGeom>
        </p:spPr>
      </p:pic>
      <p:sp>
        <p:nvSpPr>
          <p:cNvPr id="13" name="Rectangle 12">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60192FC-F583-DD46-AB7A-EE1AAB10F7A7}"/>
              </a:ext>
            </a:extLst>
          </p:cNvPr>
          <p:cNvSpPr>
            <a:spLocks noGrp="1"/>
          </p:cNvSpPr>
          <p:nvPr>
            <p:ph type="title"/>
          </p:nvPr>
        </p:nvSpPr>
        <p:spPr>
          <a:xfrm>
            <a:off x="6873606" y="938022"/>
            <a:ext cx="4597758" cy="1188720"/>
          </a:xfrm>
        </p:spPr>
        <p:txBody>
          <a:bodyPr>
            <a:normAutofit/>
          </a:bodyPr>
          <a:lstStyle/>
          <a:p>
            <a:r>
              <a:rPr lang="en-US" dirty="0">
                <a:solidFill>
                  <a:srgbClr val="FFFFFF"/>
                </a:solidFill>
              </a:rPr>
              <a:t>GRID VIEW</a:t>
            </a:r>
          </a:p>
        </p:txBody>
      </p:sp>
      <p:sp>
        <p:nvSpPr>
          <p:cNvPr id="3" name="Content Placeholder 2">
            <a:extLst>
              <a:ext uri="{FF2B5EF4-FFF2-40B4-BE49-F238E27FC236}">
                <a16:creationId xmlns:a16="http://schemas.microsoft.com/office/drawing/2014/main" id="{E4A214BF-0DDC-1B47-A786-B6865A3255C0}"/>
              </a:ext>
            </a:extLst>
          </p:cNvPr>
          <p:cNvSpPr>
            <a:spLocks noGrp="1"/>
          </p:cNvSpPr>
          <p:nvPr>
            <p:ph idx="1"/>
          </p:nvPr>
        </p:nvSpPr>
        <p:spPr>
          <a:xfrm>
            <a:off x="6873606" y="2340864"/>
            <a:ext cx="4597758" cy="3793237"/>
          </a:xfrm>
        </p:spPr>
        <p:txBody>
          <a:bodyPr>
            <a:normAutofit/>
          </a:bodyPr>
          <a:lstStyle/>
          <a:p>
            <a:r>
              <a:rPr lang="en-US" dirty="0">
                <a:solidFill>
                  <a:srgbClr val="FFFFFF"/>
                </a:solidFill>
              </a:rPr>
              <a:t>It displays the data in the rows and columns which is like a Grid of view objects with which user can interact. </a:t>
            </a:r>
          </a:p>
          <a:p>
            <a:endParaRPr lang="en-US" dirty="0">
              <a:solidFill>
                <a:srgbClr val="FFFFFF"/>
              </a:solidFill>
            </a:endParaRPr>
          </a:p>
        </p:txBody>
      </p:sp>
    </p:spTree>
    <p:extLst>
      <p:ext uri="{BB962C8B-B14F-4D97-AF65-F5344CB8AC3E}">
        <p14:creationId xmlns:p14="http://schemas.microsoft.com/office/powerpoint/2010/main" val="219519339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00309792-D203-8E48-8E39-A617DB963479}"/>
              </a:ext>
            </a:extLst>
          </p:cNvPr>
          <p:cNvPicPr>
            <a:picLocks noChangeAspect="1"/>
          </p:cNvPicPr>
          <p:nvPr/>
        </p:nvPicPr>
        <p:blipFill>
          <a:blip r:embed="rId2"/>
          <a:stretch>
            <a:fillRect/>
          </a:stretch>
        </p:blipFill>
        <p:spPr>
          <a:xfrm>
            <a:off x="1418838" y="634550"/>
            <a:ext cx="4079970" cy="5789365"/>
          </a:xfrm>
          <a:prstGeom prst="rect">
            <a:avLst/>
          </a:prstGeom>
        </p:spPr>
      </p:pic>
      <p:sp>
        <p:nvSpPr>
          <p:cNvPr id="19" name="Rectangle 12">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3F708A0-CCA2-CB49-8BBA-6A50C987413D}"/>
              </a:ext>
            </a:extLst>
          </p:cNvPr>
          <p:cNvSpPr>
            <a:spLocks noGrp="1"/>
          </p:cNvSpPr>
          <p:nvPr>
            <p:ph type="title"/>
          </p:nvPr>
        </p:nvSpPr>
        <p:spPr>
          <a:xfrm>
            <a:off x="6873606" y="938022"/>
            <a:ext cx="4597758" cy="1188720"/>
          </a:xfrm>
        </p:spPr>
        <p:txBody>
          <a:bodyPr>
            <a:normAutofit/>
          </a:bodyPr>
          <a:lstStyle/>
          <a:p>
            <a:r>
              <a:rPr lang="en-US" dirty="0">
                <a:solidFill>
                  <a:srgbClr val="FFFFFF"/>
                </a:solidFill>
              </a:rPr>
              <a:t>Spinner</a:t>
            </a:r>
          </a:p>
        </p:txBody>
      </p:sp>
      <p:sp>
        <p:nvSpPr>
          <p:cNvPr id="3" name="Content Placeholder 2">
            <a:extLst>
              <a:ext uri="{FF2B5EF4-FFF2-40B4-BE49-F238E27FC236}">
                <a16:creationId xmlns:a16="http://schemas.microsoft.com/office/drawing/2014/main" id="{C31AFE28-5F7E-FD4C-9352-9005CA6710AA}"/>
              </a:ext>
            </a:extLst>
          </p:cNvPr>
          <p:cNvSpPr>
            <a:spLocks noGrp="1"/>
          </p:cNvSpPr>
          <p:nvPr>
            <p:ph idx="1"/>
          </p:nvPr>
        </p:nvSpPr>
        <p:spPr>
          <a:xfrm>
            <a:off x="6873606" y="2340864"/>
            <a:ext cx="4597758" cy="3793237"/>
          </a:xfrm>
        </p:spPr>
        <p:txBody>
          <a:bodyPr>
            <a:normAutofit/>
          </a:bodyPr>
          <a:lstStyle/>
          <a:p>
            <a:r>
              <a:rPr lang="en-US" dirty="0">
                <a:solidFill>
                  <a:srgbClr val="FFFFFF"/>
                </a:solidFill>
              </a:rPr>
              <a:t>It displays a list of items similar to a drop down menu</a:t>
            </a:r>
          </a:p>
          <a:p>
            <a:endParaRPr lang="en-US" dirty="0">
              <a:solidFill>
                <a:srgbClr val="FFFFFF"/>
              </a:solidFill>
            </a:endParaRPr>
          </a:p>
        </p:txBody>
      </p:sp>
    </p:spTree>
    <p:extLst>
      <p:ext uri="{BB962C8B-B14F-4D97-AF65-F5344CB8AC3E}">
        <p14:creationId xmlns:p14="http://schemas.microsoft.com/office/powerpoint/2010/main" val="370700180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88000">
              <a:schemeClr val="bg1">
                <a:shade val="94000"/>
                <a:satMod val="110000"/>
                <a:lumMod val="88000"/>
              </a:schemeClr>
            </a:gs>
          </a:gsLst>
          <a:lin ang="5400000" scaled="0"/>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328C565D-A991-4381-AC37-76A58A4A1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EDFDAA-14A6-1445-A6AA-A3C83EC6BC9A}"/>
              </a:ext>
            </a:extLst>
          </p:cNvPr>
          <p:cNvSpPr>
            <a:spLocks noGrp="1"/>
          </p:cNvSpPr>
          <p:nvPr>
            <p:ph type="title"/>
          </p:nvPr>
        </p:nvSpPr>
        <p:spPr>
          <a:xfrm>
            <a:off x="4449960" y="1507414"/>
            <a:ext cx="7295507" cy="3703320"/>
          </a:xfrm>
        </p:spPr>
        <p:txBody>
          <a:bodyPr vert="horz" lIns="91440" tIns="45720" rIns="91440" bIns="45720" rtlCol="0" anchor="ctr">
            <a:normAutofit/>
          </a:bodyPr>
          <a:lstStyle/>
          <a:p>
            <a:r>
              <a:rPr lang="en-US" sz="4800" b="0" kern="1200" cap="all">
                <a:solidFill>
                  <a:schemeClr val="tx1">
                    <a:lumMod val="75000"/>
                    <a:lumOff val="25000"/>
                  </a:schemeClr>
                </a:solidFill>
                <a:latin typeface="+mj-lt"/>
                <a:ea typeface="+mj-ea"/>
                <a:cs typeface="+mj-cs"/>
              </a:rPr>
              <a:t>Types of Adapters</a:t>
            </a:r>
          </a:p>
        </p:txBody>
      </p:sp>
      <p:sp>
        <p:nvSpPr>
          <p:cNvPr id="18" name="Rectangle 17">
            <a:extLst>
              <a:ext uri="{FF2B5EF4-FFF2-40B4-BE49-F238E27FC236}">
                <a16:creationId xmlns:a16="http://schemas.microsoft.com/office/drawing/2014/main" id="{B7180431-F4DE-415D-BCBB-9316423C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3642"/>
            <a:ext cx="11298933" cy="512708"/>
          </a:xfrm>
          <a:prstGeom prst="rect">
            <a:avLst/>
          </a:prstGeom>
          <a:solidFill>
            <a:srgbClr val="969FA7">
              <a:alpha val="70000"/>
            </a:srgb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EEABD997-5EF9-4E9B-AFBB-F6DFAAF3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2209064" y="3329711"/>
            <a:ext cx="3703320" cy="5872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9AB5EE6-A047-4B18-B998-D46DF3CC36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878019"/>
            <a:ext cx="11298933" cy="512708"/>
          </a:xfrm>
          <a:prstGeom prst="rect">
            <a:avLst/>
          </a:prstGeom>
          <a:solidFill>
            <a:srgbClr val="969FA7">
              <a:alpha val="70000"/>
            </a:srgb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93404151"/>
      </p:ext>
    </p:extLst>
  </p:cSld>
  <p:clrMapOvr>
    <a:masterClrMapping/>
  </p:clrMapOvr>
</p:sld>
</file>

<file path=ppt/theme/theme1.xml><?xml version="1.0" encoding="utf-8"?>
<a:theme xmlns:a="http://schemas.openxmlformats.org/drawingml/2006/main" name="DividendVTI">
  <a:themeElements>
    <a:clrScheme name="AnalogousFromRegularSeedRightStep">
      <a:dk1>
        <a:srgbClr val="000000"/>
      </a:dk1>
      <a:lt1>
        <a:srgbClr val="FFFFFF"/>
      </a:lt1>
      <a:dk2>
        <a:srgbClr val="413D24"/>
      </a:dk2>
      <a:lt2>
        <a:srgbClr val="EBEDEF"/>
      </a:lt2>
      <a:accent1>
        <a:srgbClr val="E78229"/>
      </a:accent1>
      <a:accent2>
        <a:srgbClr val="B4A114"/>
      </a:accent2>
      <a:accent3>
        <a:srgbClr val="83AF1F"/>
      </a:accent3>
      <a:accent4>
        <a:srgbClr val="42B814"/>
      </a:accent4>
      <a:accent5>
        <a:srgbClr val="21BB36"/>
      </a:accent5>
      <a:accent6>
        <a:srgbClr val="14B96F"/>
      </a:accent6>
      <a:hlink>
        <a:srgbClr val="4C8BC3"/>
      </a:hlink>
      <a:folHlink>
        <a:srgbClr val="878787"/>
      </a:folHlink>
    </a:clrScheme>
    <a:fontScheme name="Dividend">
      <a:majorFont>
        <a:latin typeface="Arial Nova Ligh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ova Ligh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1</TotalTime>
  <Words>1732</Words>
  <Application>Microsoft Macintosh PowerPoint</Application>
  <PresentationFormat>Widescreen</PresentationFormat>
  <Paragraphs>73</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 Nova Light</vt:lpstr>
      <vt:lpstr>Gill Sans MT</vt:lpstr>
      <vt:lpstr>Times New Roman</vt:lpstr>
      <vt:lpstr>Wingdings 2</vt:lpstr>
      <vt:lpstr>DividendVTI</vt:lpstr>
      <vt:lpstr>ADAPTERS IN ANDROID</vt:lpstr>
      <vt:lpstr>What is Adapter?</vt:lpstr>
      <vt:lpstr>What is adapter?</vt:lpstr>
      <vt:lpstr>What is Adapter?</vt:lpstr>
      <vt:lpstr>TYPES OF ADAPTER VIEWS</vt:lpstr>
      <vt:lpstr>List view</vt:lpstr>
      <vt:lpstr>GRID VIEW</vt:lpstr>
      <vt:lpstr>Spinner</vt:lpstr>
      <vt:lpstr>Types of Adapters</vt:lpstr>
      <vt:lpstr>Different ADapters</vt:lpstr>
      <vt:lpstr>Interfaces</vt:lpstr>
      <vt:lpstr>Base Adapter</vt:lpstr>
      <vt:lpstr>Base Adapter</vt:lpstr>
      <vt:lpstr>Base Adapter</vt:lpstr>
      <vt:lpstr>Base Adapter can be assigned to list View</vt:lpstr>
      <vt:lpstr>Array Adapter</vt:lpstr>
      <vt:lpstr>Code for Array Adapter</vt:lpstr>
      <vt:lpstr>   Example of an Array Adapter</vt:lpstr>
      <vt:lpstr>Simple Adapter</vt:lpstr>
      <vt:lpstr>Simple Adapter</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ADAPTERS IN ANDROID</dc:title>
  <dc:creator>Tokala Seetha</dc:creator>
  <cp:lastModifiedBy>Tokala Seetha</cp:lastModifiedBy>
  <cp:revision>1</cp:revision>
  <dcterms:created xsi:type="dcterms:W3CDTF">2020-02-05T05:11:39Z</dcterms:created>
  <dcterms:modified xsi:type="dcterms:W3CDTF">2020-02-05T05:13:22Z</dcterms:modified>
</cp:coreProperties>
</file>